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4" r:id="rId3"/>
  </p:sldMasterIdLst>
  <p:notesMasterIdLst>
    <p:notesMasterId r:id="rId21"/>
  </p:notesMasterIdLst>
  <p:handoutMasterIdLst>
    <p:handoutMasterId r:id="rId22"/>
  </p:handoutMasterIdLst>
  <p:sldIdLst>
    <p:sldId id="285" r:id="rId4"/>
    <p:sldId id="286" r:id="rId5"/>
    <p:sldId id="331" r:id="rId6"/>
    <p:sldId id="330" r:id="rId7"/>
    <p:sldId id="307" r:id="rId8"/>
    <p:sldId id="319" r:id="rId9"/>
    <p:sldId id="308" r:id="rId10"/>
    <p:sldId id="310" r:id="rId11"/>
    <p:sldId id="311" r:id="rId12"/>
    <p:sldId id="312" r:id="rId13"/>
    <p:sldId id="313" r:id="rId14"/>
    <p:sldId id="314" r:id="rId15"/>
    <p:sldId id="327" r:id="rId16"/>
    <p:sldId id="328" r:id="rId17"/>
    <p:sldId id="329" r:id="rId18"/>
    <p:sldId id="317" r:id="rId19"/>
    <p:sldId id="32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ern Swiss" id="{FD2B0C0D-84C0-42ED-88AF-E5F83906AE8B}">
          <p14:sldIdLst>
            <p14:sldId id="285"/>
            <p14:sldId id="286"/>
            <p14:sldId id="331"/>
            <p14:sldId id="330"/>
            <p14:sldId id="307"/>
            <p14:sldId id="319"/>
            <p14:sldId id="308"/>
            <p14:sldId id="310"/>
            <p14:sldId id="311"/>
            <p14:sldId id="312"/>
            <p14:sldId id="313"/>
            <p14:sldId id="314"/>
            <p14:sldId id="327"/>
            <p14:sldId id="328"/>
            <p14:sldId id="329"/>
            <p14:sldId id="317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1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C26"/>
    <a:srgbClr val="0A8D37"/>
    <a:srgbClr val="C3D450"/>
    <a:srgbClr val="C1C139"/>
    <a:srgbClr val="A6AE3C"/>
    <a:srgbClr val="77B950"/>
    <a:srgbClr val="47A949"/>
    <a:srgbClr val="FFD201"/>
    <a:srgbClr val="F27622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94620" autoAdjust="0"/>
  </p:normalViewPr>
  <p:slideViewPr>
    <p:cSldViewPr snapToGrid="0" snapToObjects="1">
      <p:cViewPr varScale="1">
        <p:scale>
          <a:sx n="80" d="100"/>
          <a:sy n="80" d="100"/>
        </p:scale>
        <p:origin x="1565" y="67"/>
      </p:cViewPr>
      <p:guideLst>
        <p:guide orient="horz" pos="251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66" d="100"/>
          <a:sy n="66" d="100"/>
        </p:scale>
        <p:origin x="-2748" y="-1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8EB65-FCB1-492D-96F1-1EEFDB36395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7C37-3688-416D-8869-513F3AB6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7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2A57C-5FAA-4E66-BDD9-A79C3D547D7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303DE-3E45-4DD3-9505-92EF48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0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defTabSz="914400" rtl="0" eaLnBrk="1" latinLnBrk="0" hangingPunct="1">
      <a:lnSpc>
        <a:spcPct val="110000"/>
      </a:lnSpc>
      <a:spcBef>
        <a:spcPts val="3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-114300" algn="l" defTabSz="914400" rtl="0" eaLnBrk="1" latinLnBrk="0" hangingPunct="1">
      <a:lnSpc>
        <a:spcPct val="100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42900" indent="-114300" algn="l" defTabSz="914400" rtl="0" eaLnBrk="1" latinLnBrk="0" hangingPunct="1">
      <a:lnSpc>
        <a:spcPct val="95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457200" indent="-114300" algn="l" defTabSz="914400" rtl="0" eaLnBrk="1" latinLnBrk="0" hangingPunct="1">
      <a:lnSpc>
        <a:spcPct val="95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571500" indent="-114300" algn="l" defTabSz="914400" rtl="0" eaLnBrk="1" latinLnBrk="0" hangingPunct="1">
      <a:lnSpc>
        <a:spcPct val="95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00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58924"/>
            <a:ext cx="4866908" cy="2742289"/>
          </a:xfrm>
        </p:spPr>
        <p:txBody>
          <a:bodyPr/>
          <a:lstStyle>
            <a:lvl1pPr>
              <a:lnSpc>
                <a:spcPct val="90000"/>
              </a:lnSpc>
              <a:defRPr sz="6600" kern="100" cap="all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</a:t>
            </a:r>
            <a:r>
              <a:rPr lang="en-US" dirty="0" err="1"/>
              <a:t>slidedoc</a:t>
            </a:r>
            <a:r>
              <a:rPr lang="en-US" dirty="0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457200" y="3496727"/>
            <a:ext cx="1497013" cy="2512484"/>
          </a:xfrm>
        </p:spPr>
        <p:txBody>
          <a:bodyPr anchor="b"/>
          <a:lstStyle>
            <a:lvl1pPr>
              <a:lnSpc>
                <a:spcPct val="100000"/>
              </a:lnSpc>
              <a:defRPr sz="1300">
                <a:solidFill>
                  <a:schemeClr val="tx2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457200" y="6178550"/>
            <a:ext cx="149719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5509344" y="5181598"/>
            <a:ext cx="1497013" cy="1022351"/>
          </a:xfrm>
        </p:spPr>
        <p:txBody>
          <a:bodyPr anchor="b"/>
          <a:lstStyle>
            <a:lvl1pPr algn="r">
              <a:lnSpc>
                <a:spcPct val="100000"/>
              </a:lnSpc>
              <a:defRPr sz="13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7189787" y="5181598"/>
            <a:ext cx="1497013" cy="1022351"/>
          </a:xfrm>
        </p:spPr>
        <p:txBody>
          <a:bodyPr anchor="b"/>
          <a:lstStyle>
            <a:lvl1pPr algn="r">
              <a:lnSpc>
                <a:spcPct val="100000"/>
              </a:lnSpc>
              <a:defRPr sz="13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64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Header">
    <p:bg>
      <p:bgPr>
        <a:blipFill dpi="0"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8100"/>
            <a:ext cx="4229100" cy="2543773"/>
          </a:xfrm>
        </p:spPr>
        <p:txBody>
          <a:bodyPr>
            <a:spAutoFit/>
          </a:bodyPr>
          <a:lstStyle>
            <a:lvl1pPr>
              <a:defRPr sz="5800" kern="1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210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492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Cover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1E1CD9-B4F5-C61C-D438-D5ACD45D38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89DE2D-22AB-4B9E-DCF2-DE2AECD7C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411" y="770377"/>
            <a:ext cx="2866296" cy="5080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33FE74-E07A-F117-A89D-677D8D012F0D}"/>
              </a:ext>
            </a:extLst>
          </p:cNvPr>
          <p:cNvSpPr txBox="1"/>
          <p:nvPr userDrawn="1"/>
        </p:nvSpPr>
        <p:spPr>
          <a:xfrm>
            <a:off x="450411" y="5920841"/>
            <a:ext cx="4258858" cy="2077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150"/>
              </a:spcBef>
            </a:pPr>
            <a:r>
              <a:rPr lang="ro-RO" sz="1350" b="1" u="sng" dirty="0" err="1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</a:t>
            </a:r>
            <a:r>
              <a:rPr lang="ro-RO" sz="1350" b="1" u="sng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://</a:t>
            </a:r>
            <a:r>
              <a:rPr lang="ro-RO" sz="1350" b="1" u="sng" dirty="0" err="1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energy-cities.eu</a:t>
            </a:r>
            <a:r>
              <a:rPr lang="ro-RO" sz="1350" b="1" u="sng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ro-RO" sz="1350" b="1" u="sng" dirty="0" err="1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</a:t>
            </a:r>
            <a:r>
              <a:rPr lang="ro-RO" sz="1350" b="1" u="sng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ro-RO" sz="1350" b="1" u="sng" dirty="0" err="1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life-necplatform</a:t>
            </a:r>
            <a:r>
              <a:rPr lang="ro-RO" sz="1350" b="1" u="sng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endParaRPr lang="en-RO" sz="1350" b="1" dirty="0">
              <a:solidFill>
                <a:srgbClr val="1F376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4FD5D4-5B1A-1D45-FA59-D48F08FC5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6751" y="256640"/>
            <a:ext cx="5772150" cy="56642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27BCBFC-6175-6266-DCE2-2874F6302B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852" y="2340650"/>
            <a:ext cx="4772899" cy="25180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 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594140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Cover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1E1CD9-B4F5-C61C-D438-D5ACD45D38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 sz="1350" dirty="0">
              <a:solidFill>
                <a:schemeClr val="accent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3FE74-E07A-F117-A89D-677D8D012F0D}"/>
              </a:ext>
            </a:extLst>
          </p:cNvPr>
          <p:cNvSpPr txBox="1"/>
          <p:nvPr userDrawn="1"/>
        </p:nvSpPr>
        <p:spPr>
          <a:xfrm>
            <a:off x="450412" y="5920841"/>
            <a:ext cx="1564083" cy="2077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150"/>
              </a:spcBef>
            </a:pPr>
            <a:r>
              <a:rPr lang="ro-RO" sz="1350" b="1" u="sng" dirty="0" err="1">
                <a:solidFill>
                  <a:schemeClr val="tx1"/>
                </a:solidFill>
                <a:effectLst/>
                <a:latin typeface="Quicksa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www.energy-cities.eu</a:t>
            </a:r>
            <a:endParaRPr lang="en-RO" sz="1350" b="1" dirty="0">
              <a:solidFill>
                <a:schemeClr val="tx1"/>
              </a:solidFill>
              <a:effectLst/>
              <a:latin typeface="Quicksand Med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4FD5D4-5B1A-1D45-FA59-D48F08FC5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6751" y="256640"/>
            <a:ext cx="5772150" cy="56642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27BCBFC-6175-6266-DCE2-2874F6302B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852" y="2340650"/>
            <a:ext cx="4772899" cy="25180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Quicksand SemiBold" pitchFamily="2" charset="77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ultrices</a:t>
            </a:r>
            <a:endParaRPr lang="en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FE511-DFC0-6E33-09FC-6C07AE0B51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851" y="770377"/>
            <a:ext cx="2866290" cy="5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5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Cover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1E1CD9-B4F5-C61C-D438-D5ACD45D38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 sz="1350" dirty="0">
              <a:solidFill>
                <a:schemeClr val="accent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3FE74-E07A-F117-A89D-677D8D012F0D}"/>
              </a:ext>
            </a:extLst>
          </p:cNvPr>
          <p:cNvSpPr txBox="1"/>
          <p:nvPr userDrawn="1"/>
        </p:nvSpPr>
        <p:spPr>
          <a:xfrm>
            <a:off x="450411" y="5920841"/>
            <a:ext cx="5212970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350" b="1" u="sng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www.energy-cities.eu</a:t>
            </a:r>
            <a:r>
              <a:rPr lang="ro-RO" sz="1350" b="1" u="sng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ro-RO" sz="1350" b="1" u="sng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</a:t>
            </a:r>
            <a:r>
              <a:rPr lang="ro-RO" sz="1350" b="1" u="sng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ro-RO" sz="1350" b="1" u="sng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life-necplatform</a:t>
            </a:r>
            <a:r>
              <a:rPr lang="ro-RO" sz="1350" b="1" u="sng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/.eu</a:t>
            </a:r>
            <a:endParaRPr lang="en-RO" sz="1350" b="1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4FD5D4-5B1A-1D45-FA59-D48F08FC5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6751" y="256640"/>
            <a:ext cx="5772150" cy="56642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27BCBFC-6175-6266-DCE2-2874F6302B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852" y="2340650"/>
            <a:ext cx="4772899" cy="25180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Quicksand SemiBold" pitchFamily="2" charset="77"/>
              </a:defRPr>
            </a:lvl1pPr>
          </a:lstStyle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ultrices</a:t>
            </a:r>
            <a:endParaRPr lang="en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FE511-DFC0-6E33-09FC-6C07AE0B51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851" y="770377"/>
            <a:ext cx="2866290" cy="5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5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09A05-ADA4-AF40-5760-D31F8527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0326"/>
            <a:ext cx="38862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0">
                <a:latin typeface="Quicksand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R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FA894-C768-6A46-3C23-879CE7EEA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934759"/>
            <a:ext cx="3886200" cy="30342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ADCA67-5C91-8033-9C77-C5E44E41F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6300" y="1330324"/>
            <a:ext cx="3829050" cy="4638675"/>
          </a:xfrm>
          <a:prstGeom prst="roundRect">
            <a:avLst>
              <a:gd name="adj" fmla="val 7176"/>
            </a:avLst>
          </a:prstGeom>
        </p:spPr>
        <p:txBody>
          <a:bodyPr/>
          <a:lstStyle>
            <a:lvl1pPr algn="l">
              <a:defRPr/>
            </a:lvl1pPr>
          </a:lstStyle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88150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E299D01-45E8-C3E2-C043-1110F599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63" y="1050926"/>
            <a:ext cx="2442188" cy="827616"/>
          </a:xfrm>
          <a:prstGeom prst="rect">
            <a:avLst/>
          </a:prstGeom>
        </p:spPr>
        <p:txBody>
          <a:bodyPr lIns="0" tIns="0" rIns="0" bIns="0"/>
          <a:lstStyle>
            <a:lvl1pPr>
              <a:defRPr sz="2250" b="1" i="0">
                <a:latin typeface="Quicksand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RO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12D9D70F-E98F-204B-6268-6CEBC9D3D8F1}"/>
              </a:ext>
            </a:extLst>
          </p:cNvPr>
          <p:cNvSpPr txBox="1">
            <a:spLocks/>
          </p:cNvSpPr>
          <p:nvPr userDrawn="1"/>
        </p:nvSpPr>
        <p:spPr>
          <a:xfrm>
            <a:off x="3368063" y="5669139"/>
            <a:ext cx="2442188" cy="27587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RO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O" sz="1050" dirty="0"/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F7BA0FAB-6FDB-7D9E-3B5C-44D17141EE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163" y="2055988"/>
            <a:ext cx="2442188" cy="3389489"/>
          </a:xfrm>
          <a:prstGeom prst="roundRect">
            <a:avLst>
              <a:gd name="adj" fmla="val 7176"/>
            </a:avLst>
          </a:prstGeom>
        </p:spPr>
        <p:txBody>
          <a:bodyPr/>
          <a:lstStyle>
            <a:lvl1pPr algn="l">
              <a:defRPr/>
            </a:lvl1pPr>
          </a:lstStyle>
          <a:p>
            <a:endParaRPr lang="en-RO" dirty="0"/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F35632E4-0102-9832-0CD9-5ED74B09E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50904" y="2066924"/>
            <a:ext cx="2442188" cy="3389489"/>
          </a:xfrm>
          <a:prstGeom prst="roundRect">
            <a:avLst>
              <a:gd name="adj" fmla="val 7176"/>
            </a:avLst>
          </a:prstGeom>
        </p:spPr>
        <p:txBody>
          <a:bodyPr/>
          <a:lstStyle>
            <a:lvl1pPr algn="l">
              <a:defRPr/>
            </a:lvl1pPr>
          </a:lstStyle>
          <a:p>
            <a:endParaRPr lang="en-RO" dirty="0"/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F8CC959A-321F-6162-0E20-AD78B51FEB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9644" y="2066924"/>
            <a:ext cx="2442188" cy="3389489"/>
          </a:xfrm>
          <a:prstGeom prst="roundRect">
            <a:avLst>
              <a:gd name="adj" fmla="val 7176"/>
            </a:avLst>
          </a:prstGeom>
        </p:spPr>
        <p:txBody>
          <a:bodyPr/>
          <a:lstStyle>
            <a:lvl1pPr algn="l">
              <a:defRPr/>
            </a:lvl1pPr>
          </a:lstStyle>
          <a:p>
            <a:endParaRPr lang="en-RO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A2A190B3-C44C-D4FB-DA5D-5E19F7F97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82" y="5668964"/>
            <a:ext cx="2441972" cy="276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RO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9F591D8-41C0-ED2B-5C32-291AD10FA4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8279" y="5695950"/>
            <a:ext cx="2441972" cy="276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RO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0C1DEB9E-CCC2-9033-79EA-0DFEC8EE31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9644" y="5668787"/>
            <a:ext cx="2441972" cy="276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RO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EA9024A-B3D5-DE47-A1B3-3E985985F3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8278" y="1050925"/>
            <a:ext cx="2441972" cy="827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latin typeface="Quicksand SemiBold" pitchFamily="2" charset="77"/>
              </a:defRPr>
            </a:lvl1pPr>
          </a:lstStyle>
          <a:p>
            <a:pPr lvl="0"/>
            <a:r>
              <a:rPr lang="en-GB" dirty="0"/>
              <a:t>Click to edit Master title style</a:t>
            </a:r>
            <a:endParaRPr lang="en-RO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7FC5108-DC86-1AF7-57C9-D3423EED6B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4178" y="1050925"/>
            <a:ext cx="2441972" cy="827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50" b="1" i="0">
                <a:latin typeface="Quicksand SemiBold" pitchFamily="2" charset="77"/>
              </a:defRPr>
            </a:lvl1pPr>
          </a:lstStyle>
          <a:p>
            <a:pPr lvl="0"/>
            <a:r>
              <a:rPr lang="en-GB" dirty="0"/>
              <a:t>Click to edit Master title style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61764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B0C9A6B-A162-7CFC-36CA-23E2517F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1226215"/>
            <a:ext cx="7896226" cy="89891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0">
                <a:latin typeface="Quicksand SemiBold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R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022E8D-0CD5-B0F6-DFA6-4AB4FF88B6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5" y="2426143"/>
            <a:ext cx="3802065" cy="33352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B72E136-4522-AC6C-3A7D-355650ED19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18051" y="2426143"/>
            <a:ext cx="3829050" cy="3335251"/>
          </a:xfrm>
          <a:prstGeom prst="roundRect">
            <a:avLst>
              <a:gd name="adj" fmla="val 7176"/>
            </a:avLst>
          </a:prstGeom>
        </p:spPr>
        <p:txBody>
          <a:bodyPr/>
          <a:lstStyle>
            <a:lvl1pPr algn="l">
              <a:defRPr/>
            </a:lvl1pPr>
          </a:lstStyle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2925094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F8D8DD-8ECC-5BF3-A766-7F378843DD1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6" y="5190375"/>
            <a:ext cx="2519365" cy="616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39440A5-32B2-88D4-ED23-7A33D9862CC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481387" y="5190375"/>
            <a:ext cx="5038728" cy="616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66A42E9-0A36-F1BC-76E3-B557949AEA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885" y="1050925"/>
            <a:ext cx="7919675" cy="3868208"/>
          </a:xfrm>
          <a:prstGeom prst="roundRect">
            <a:avLst>
              <a:gd name="adj" fmla="val 7176"/>
            </a:avLst>
          </a:prstGeom>
        </p:spPr>
        <p:txBody>
          <a:bodyPr/>
          <a:lstStyle>
            <a:lvl1pPr algn="l">
              <a:defRPr/>
            </a:lvl1pPr>
          </a:lstStyle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67078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1E1CD9-B4F5-C61C-D438-D5ACD45D38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8DD305-5E26-83E9-C0AD-DEF787161C2C}"/>
              </a:ext>
            </a:extLst>
          </p:cNvPr>
          <p:cNvSpPr txBox="1"/>
          <p:nvPr userDrawn="1"/>
        </p:nvSpPr>
        <p:spPr>
          <a:xfrm>
            <a:off x="6969560" y="5920841"/>
            <a:ext cx="1564083" cy="2077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150"/>
              </a:spcBef>
            </a:pPr>
            <a:r>
              <a:rPr lang="ro-RO" sz="1350" b="1" u="sng" dirty="0" err="1">
                <a:solidFill>
                  <a:srgbClr val="FFFFFF"/>
                </a:solidFill>
                <a:effectLst/>
                <a:latin typeface="Quicksand Med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www.energy-cities.eu</a:t>
            </a:r>
            <a:endParaRPr lang="en-RO" sz="1350" b="1" dirty="0">
              <a:solidFill>
                <a:srgbClr val="1F3763"/>
              </a:solidFill>
              <a:effectLst/>
              <a:latin typeface="Quicksand Med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20699-AE27-CA5D-1B3D-EDAA3F5E6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411" y="5571067"/>
            <a:ext cx="2399399" cy="63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9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182052" cy="1228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3829050" y="685800"/>
            <a:ext cx="4857750" cy="122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2140347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3823494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5506641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7189787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2140347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3823494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5506641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7189787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140347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3823494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5506641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7189787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457200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2140347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3823494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5506641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7189787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1419773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ont_Cover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1E1CD9-B4F5-C61C-D438-D5ACD45D38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 sz="1350" dirty="0"/>
          </a:p>
        </p:txBody>
      </p:sp>
    </p:spTree>
    <p:extLst>
      <p:ext uri="{BB962C8B-B14F-4D97-AF65-F5344CB8AC3E}">
        <p14:creationId xmlns:p14="http://schemas.microsoft.com/office/powerpoint/2010/main" val="2891738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1" y="1816100"/>
            <a:ext cx="8226689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58" name="Group 157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59" name="Group 15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68" name="Straight Connector 26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0" name="Group 26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Group 27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27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0" name="Group 15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33" name="Straight Connector 23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" name="Group 23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5" name="Straight Connector 24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98" name="Straight Connector 19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" name="Group 19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7" name="Group 20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0" name="Straight Connector 20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63" name="Straight Connector 16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5" name="Group 16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Group 17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" name="Group 17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 17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54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"/>
          </p:nvPr>
        </p:nvSpPr>
        <p:spPr>
          <a:xfrm>
            <a:off x="457732" y="1816100"/>
            <a:ext cx="4037143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4" name="Content Placeholder 2"/>
          <p:cNvSpPr>
            <a:spLocks noGrp="1"/>
          </p:cNvSpPr>
          <p:nvPr>
            <p:ph idx="12"/>
          </p:nvPr>
        </p:nvSpPr>
        <p:spPr>
          <a:xfrm>
            <a:off x="4647276" y="1816100"/>
            <a:ext cx="4037143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03" name="Group 302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304" name="Group 303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413" name="Straight Connector 4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5" name="Group 4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6" name="Straight Connector 4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6" name="Group 4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4" name="Straight Connector 4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Straight Connector 4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Group 4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2" name="Straight Connector 4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8" name="Group 4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0" name="Straight Connector 4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9" name="Group 4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8" name="Straight Connector 4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" name="Group 4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6" name="Straight Connector 4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1" name="Group 4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4" name="Straight Connector 4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2" name="Group 4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2" name="Straight Connector 4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3" name="Group 4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0" name="Straight Connector 4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4" name="Group 4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8" name="Straight Connector 4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Straight Connector 4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5" name="Group 4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6" name="Straight Connector 4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Straight Connector 4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5" name="Group 304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378" name="Straight Connector 37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9" name="Group 37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1" name="Straight Connector 4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Group 37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9" name="Straight Connector 4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Group 38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7" name="Straight Connector 4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Group 38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5" name="Straight Connector 4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3" name="Straight Connector 4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Group 38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1" name="Straight Connector 4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5" name="Group 38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9" name="Straight Connector 3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6" name="Group 38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7" name="Straight Connector 3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7" name="Group 38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5" name="Straight Connector 3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8" name="Group 38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3" name="Straight Connector 3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" name="Group 38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1" name="Straight Connector 3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0" name="Straight Connector 38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6" name="Group 305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343" name="Straight Connector 34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4" name="Group 34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6" name="Straight Connector 3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4" name="Straight Connector 3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2" name="Straight Connector 3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70" name="Straight Connector 3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Group 34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8" name="Straight Connector 3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" name="Group 34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6" name="Straight Connector 3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0" name="Group 34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4" name="Straight Connector 3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1" name="Group 35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2" name="Straight Connector 3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2" name="Group 35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60" name="Straight Connector 3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3" name="Group 35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58" name="Straight Connector 3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4" name="Group 35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56" name="Straight Connector 3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5" name="Straight Connector 35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7" name="Group 306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308" name="Straight Connector 30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0" name="Group 30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1" name="Straight Connector 3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9" name="Straight Connector 3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Group 31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7" name="Straight Connector 3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3" name="Group 31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5" name="Straight Connector 3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" name="Group 31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3" name="Straight Connector 3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Group 31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1" name="Straight Connector 3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9" name="Straight Connector 3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7" name="Straight Connector 3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8" name="Group 31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5" name="Straight Connector 3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9" name="Group 31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" name="Group 31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82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1816100"/>
            <a:ext cx="2640628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3256668" y="1816100"/>
            <a:ext cx="5430132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6" name="Group 165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67" name="Group 166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6" name="Straight Connector 275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8" name="Group 277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278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Group 280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8" name="Group 167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1" name="Straight Connector 240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2" name="Group 241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3" name="Straight Connector 252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6" name="Straight Connector 205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7" name="Group 206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8" name="Straight Connector 217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1" name="Straight Connector 170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3" name="Group 172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" name="Group 173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 174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oup 175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372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1816100"/>
            <a:ext cx="5439564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6043787" y="1816100"/>
            <a:ext cx="2640628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6" name="Group 165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67" name="Group 166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6" name="Straight Connector 275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8" name="Group 277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278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Group 280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8" name="Group 167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1" name="Straight Connector 240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2" name="Group 241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3" name="Straight Connector 252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6" name="Straight Connector 205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7" name="Group 206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8" name="Straight Connector 217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1" name="Straight Connector 170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3" name="Group 172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" name="Group 173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 174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oup 175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697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1816100"/>
            <a:ext cx="2640628" cy="4583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3256668" y="1816100"/>
            <a:ext cx="2640628" cy="4583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6043787" y="1816100"/>
            <a:ext cx="2640628" cy="4583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375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1816100"/>
            <a:ext cx="1942371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52504" y="1816100"/>
            <a:ext cx="1942371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47276" y="1816100"/>
            <a:ext cx="1942371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44429" y="1816100"/>
            <a:ext cx="1942371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030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1816100"/>
            <a:ext cx="1523417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133550" y="1816100"/>
            <a:ext cx="1523417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3822113" y="1816100"/>
            <a:ext cx="1523417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5485185" y="1816100"/>
            <a:ext cx="1523417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7161002" y="1816100"/>
            <a:ext cx="1523417" cy="4583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556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2762473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52504" y="2762473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47276" y="2762473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44429" y="2762473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457732" y="5128999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2552504" y="5128999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4647276" y="5128999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6744429" y="5128999"/>
            <a:ext cx="1942371" cy="172047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063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"/>
          </p:nvPr>
        </p:nvSpPr>
        <p:spPr>
          <a:xfrm>
            <a:off x="457732" y="1134598"/>
            <a:ext cx="4037143" cy="526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4" name="Content Placeholder 2"/>
          <p:cNvSpPr>
            <a:spLocks noGrp="1"/>
          </p:cNvSpPr>
          <p:nvPr>
            <p:ph idx="12"/>
          </p:nvPr>
        </p:nvSpPr>
        <p:spPr>
          <a:xfrm>
            <a:off x="4647276" y="1134598"/>
            <a:ext cx="4037143" cy="526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1" name="Group 150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55" name="Group 154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64" name="Straight Connector 26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 26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Group 26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29" name="Straight Connector 22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1" name="Straight Connector 24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94" name="Straight Connector 19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 19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6" name="Straight Connector 20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59" name="Straight Connector 15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 16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9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24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1262" y="6407150"/>
            <a:ext cx="6738787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033233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1134598"/>
            <a:ext cx="2640628" cy="526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3256668" y="1134598"/>
            <a:ext cx="2640628" cy="526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6043787" y="1134598"/>
            <a:ext cx="2640628" cy="526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4" name="Group 153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55" name="Group 154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64" name="Straight Connector 26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 26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Group 26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29" name="Straight Connector 22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1" name="Straight Connector 24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94" name="Straight Connector 19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 19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6" name="Straight Connector 20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59" name="Straight Connector 15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 16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84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1134598"/>
            <a:ext cx="5439564" cy="526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6043787" y="1134598"/>
            <a:ext cx="2640628" cy="526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4" name="Group 153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55" name="Group 154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64" name="Straight Connector 26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 26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Group 26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29" name="Straight Connector 22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1" name="Straight Connector 24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94" name="Straight Connector 19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 19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6" name="Straight Connector 20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59" name="Straight Connector 15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 16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dirty="0" smtClean="0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132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3714750"/>
            <a:ext cx="1523417" cy="2684461"/>
          </a:xfrm>
          <a:prstGeom prst="rect">
            <a:avLst/>
          </a:prstGeom>
          <a:solidFill>
            <a:schemeClr val="tx2"/>
          </a:solidFill>
        </p:spPr>
        <p:txBody>
          <a:bodyPr lIns="91440" tIns="91440" rIns="91440" bIns="91440">
            <a:noAutofit/>
          </a:bodyPr>
          <a:lstStyle>
            <a:lvl1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1pPr>
            <a:lvl2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2pPr>
            <a:lvl3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3pPr>
            <a:lvl4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4pPr>
            <a:lvl5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133550" y="3714750"/>
            <a:ext cx="1523417" cy="2684461"/>
          </a:xfrm>
          <a:prstGeom prst="rect">
            <a:avLst/>
          </a:prstGeom>
          <a:solidFill>
            <a:schemeClr val="accent4"/>
          </a:solidFill>
        </p:spPr>
        <p:txBody>
          <a:bodyPr lIns="91440" tIns="91440" rIns="91440" bIns="91440">
            <a:noAutofit/>
          </a:bodyPr>
          <a:lstStyle>
            <a:lvl1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1pPr>
            <a:lvl2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2pPr>
            <a:lvl3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3pPr>
            <a:lvl4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4pPr>
            <a:lvl5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3822113" y="3714750"/>
            <a:ext cx="1523417" cy="2684461"/>
          </a:xfrm>
          <a:prstGeom prst="rect">
            <a:avLst/>
          </a:prstGeo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1pPr>
            <a:lvl2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2pPr>
            <a:lvl3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3pPr>
            <a:lvl4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4pPr>
            <a:lvl5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5485185" y="3714750"/>
            <a:ext cx="1523417" cy="2684461"/>
          </a:xfrm>
          <a:prstGeom prst="rect">
            <a:avLst/>
          </a:prstGeom>
          <a:solidFill>
            <a:schemeClr val="accent3"/>
          </a:solidFill>
        </p:spPr>
        <p:txBody>
          <a:bodyPr lIns="91440" tIns="91440" rIns="91440" bIns="91440">
            <a:noAutofit/>
          </a:bodyPr>
          <a:lstStyle>
            <a:lvl1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1pPr>
            <a:lvl2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2pPr>
            <a:lvl3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3pPr>
            <a:lvl4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4pPr>
            <a:lvl5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7161002" y="3714750"/>
            <a:ext cx="1523417" cy="2684461"/>
          </a:xfrm>
          <a:prstGeom prst="rect">
            <a:avLst/>
          </a:prstGeom>
          <a:solidFill>
            <a:schemeClr val="accent1"/>
          </a:solidFill>
        </p:spPr>
        <p:txBody>
          <a:bodyPr lIns="91440" tIns="91440" rIns="91440" bIns="91440">
            <a:noAutofit/>
          </a:bodyPr>
          <a:lstStyle>
            <a:lvl1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1pPr>
            <a:lvl2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2pPr>
            <a:lvl3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3pPr>
            <a:lvl4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4pPr>
            <a:lvl5pPr marL="171450" indent="-17145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5" name="Group 154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56" name="Group 155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69" name="Straight Connector 26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1" name="Group 27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Group 27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27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Group 28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7" name="Group 156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34" name="Straight Connector 23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" name="Group 23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6" name="Straight Connector 24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 157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99" name="Straight Connector 19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0" name="Group 19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7" name="Group 20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1" name="Straight Connector 21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60" name="Straight Connector 159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2" name="Group 161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3" name="Straight Connector 1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" name="Group 17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1" name="Straight Connector 1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 17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9" name="Straight Connector 1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oup 17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7" name="Straight Connector 1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762473"/>
            <a:ext cx="1524000" cy="95227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defRPr sz="1800" i="0">
                <a:solidFill>
                  <a:schemeClr val="accent4"/>
                </a:solidFill>
                <a:latin typeface="+mj-lt"/>
              </a:defRPr>
            </a:lvl1pPr>
            <a:lvl2pPr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59580" y="2762473"/>
            <a:ext cx="1524000" cy="95227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defRPr sz="1800" i="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21530" y="2762473"/>
            <a:ext cx="1524000" cy="95227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defRPr sz="1800" i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5484602" y="2762473"/>
            <a:ext cx="1524000" cy="95227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defRPr sz="1800" i="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7160419" y="2762473"/>
            <a:ext cx="1524000" cy="95227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defRPr sz="1800" i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7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134157" y="1819884"/>
            <a:ext cx="1522202" cy="79466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1" i="0" spc="-3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850410" y="1815189"/>
            <a:ext cx="1522202" cy="79466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1" i="0" spc="-30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487643" y="1822835"/>
            <a:ext cx="1522202" cy="79466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1" i="0" spc="-300">
                <a:solidFill>
                  <a:schemeClr val="accent3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20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7162217" y="1815189"/>
            <a:ext cx="1522202" cy="79466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1" i="0" spc="-30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21" name="Text Placeholder 2"/>
          <p:cNvSpPr>
            <a:spLocks noGrp="1"/>
          </p:cNvSpPr>
          <p:nvPr>
            <p:ph type="body" idx="26"/>
          </p:nvPr>
        </p:nvSpPr>
        <p:spPr>
          <a:xfrm>
            <a:off x="457731" y="1815188"/>
            <a:ext cx="1522202" cy="7086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400" b="1" i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71859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59" name="Group 15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68" name="Straight Connector 26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0" name="Group 26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Straight Connector 2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9" name="Straight Connector 2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Group 27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27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0" name="Group 15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33" name="Straight Connector 23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" name="Group 23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6" name="Straight Connector 25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Straight Connector 25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5" name="Straight Connector 24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98" name="Straight Connector 19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9" name="Group 19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Straight Connector 22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9" name="Straight Connector 21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7" name="Group 20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0" name="Straight Connector 20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63" name="Straight Connector 16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5" name="Group 16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 17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Group 17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" name="Group 17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 17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1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6" name="Content Placeholder 2"/>
          <p:cNvSpPr>
            <a:spLocks noGrp="1"/>
          </p:cNvSpPr>
          <p:nvPr>
            <p:ph idx="12"/>
          </p:nvPr>
        </p:nvSpPr>
        <p:spPr>
          <a:xfrm>
            <a:off x="6043787" y="457200"/>
            <a:ext cx="2640628" cy="594201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74625" indent="-174625">
              <a:spcBef>
                <a:spcPts val="360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74625" indent="-174625">
              <a:lnSpc>
                <a:spcPct val="85000"/>
              </a:lnSpc>
              <a:defRPr lang="en-US" sz="1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74625" indent="-174625">
              <a:defRPr/>
            </a:lvl4pPr>
            <a:lvl5pPr marL="174625" indent="-174625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Third level</a:t>
            </a:r>
          </a:p>
          <a:p>
            <a:pPr marL="174625" lvl="2" indent="-174625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Fourth level</a:t>
            </a:r>
          </a:p>
          <a:p>
            <a:pPr marL="174625" lvl="2" indent="-174625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Fifth level</a:t>
            </a:r>
          </a:p>
        </p:txBody>
      </p:sp>
      <p:sp>
        <p:nvSpPr>
          <p:cNvPr id="157" name="TextBox 156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567A4CEE-210B-4A43-8E57-98E37E0AC15F}" type="slidenum">
              <a:rPr lang="en-US" sz="800" spc="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‹#›</a:t>
            </a:fld>
            <a:endParaRPr lang="en-US" sz="800" spc="0" baseline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03" name="Rectangle 302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r"/>
            <a:r>
              <a:rPr lang="en-US" sz="800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Duarte, Inc. 2014</a:t>
            </a:r>
          </a:p>
        </p:txBody>
      </p:sp>
      <p:sp>
        <p:nvSpPr>
          <p:cNvPr id="310" name="Content Placeholder 2"/>
          <p:cNvSpPr>
            <a:spLocks noGrp="1"/>
          </p:cNvSpPr>
          <p:nvPr>
            <p:ph idx="15"/>
          </p:nvPr>
        </p:nvSpPr>
        <p:spPr>
          <a:xfrm>
            <a:off x="457732" y="457200"/>
            <a:ext cx="2640628" cy="594201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74625" indent="-174625">
              <a:spcBef>
                <a:spcPts val="360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74625" indent="-174625">
              <a:lnSpc>
                <a:spcPct val="85000"/>
              </a:lnSpc>
              <a:defRPr lang="en-US" sz="1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74625" indent="-174625">
              <a:defRPr/>
            </a:lvl4pPr>
            <a:lvl5pPr marL="174625" indent="-174625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Third level</a:t>
            </a:r>
          </a:p>
          <a:p>
            <a:pPr marL="174625" lvl="2" indent="-174625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Fourth level</a:t>
            </a:r>
          </a:p>
          <a:p>
            <a:pPr marL="174625" lvl="2" indent="-174625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Fifth level</a:t>
            </a:r>
          </a:p>
        </p:txBody>
      </p:sp>
      <p:sp>
        <p:nvSpPr>
          <p:cNvPr id="311" name="Content Placeholder 2"/>
          <p:cNvSpPr>
            <a:spLocks noGrp="1"/>
          </p:cNvSpPr>
          <p:nvPr>
            <p:ph idx="14"/>
          </p:nvPr>
        </p:nvSpPr>
        <p:spPr>
          <a:xfrm>
            <a:off x="3256668" y="457200"/>
            <a:ext cx="2640628" cy="594201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74625" indent="-174625">
              <a:spcBef>
                <a:spcPts val="360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74625" indent="-174625">
              <a:lnSpc>
                <a:spcPct val="85000"/>
              </a:lnSpc>
              <a:defRPr lang="en-US" sz="1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74625" indent="-174625">
              <a:defRPr/>
            </a:lvl4pPr>
            <a:lvl5pPr marL="174625" indent="-174625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Third level</a:t>
            </a:r>
          </a:p>
          <a:p>
            <a:pPr marL="174625" lvl="2" indent="-174625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Fourth level</a:t>
            </a:r>
          </a:p>
          <a:p>
            <a:pPr marL="174625" lvl="2" indent="-174625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​"/>
            </a:pPr>
            <a:r>
              <a:rPr lang="en-US" dirty="0"/>
              <a:t>Fifth level</a:t>
            </a:r>
          </a:p>
        </p:txBody>
      </p:sp>
      <p:sp>
        <p:nvSpPr>
          <p:cNvPr id="155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996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4006"/>
            <a:ext cx="8226689" cy="325575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600"/>
              </a:spcAft>
              <a:defRPr sz="66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567A4CEE-210B-4A43-8E57-98E37E0AC15F}" type="slidenum">
              <a:rPr lang="en-US" sz="800" spc="0" baseline="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800" spc="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r"/>
            <a:r>
              <a:rPr lang="en-US" sz="800" spc="0" baseline="0" dirty="0">
                <a:solidFill>
                  <a:schemeClr val="bg1"/>
                </a:solidFill>
                <a:latin typeface="+mj-lt"/>
              </a:rPr>
              <a:t>© Duarte, Inc. 2014</a:t>
            </a:r>
          </a:p>
        </p:txBody>
      </p:sp>
      <p:cxnSp>
        <p:nvCxnSpPr>
          <p:cNvPr id="153" name="Straight Connector 152"/>
          <p:cNvCxnSpPr/>
          <p:nvPr userDrawn="1"/>
        </p:nvCxnSpPr>
        <p:spPr>
          <a:xfrm flipH="1">
            <a:off x="457732" y="4030998"/>
            <a:ext cx="82266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4320518"/>
            <a:ext cx="5438508" cy="208724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FontTx/>
              <a:buChar char="+"/>
              <a:defRPr sz="1600" i="1">
                <a:solidFill>
                  <a:schemeClr val="bg1"/>
                </a:solidFill>
                <a:latin typeface="+mn-lt"/>
              </a:defRPr>
            </a:lvl1pPr>
            <a:lvl2pPr marL="171450" indent="-17145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FontTx/>
              <a:buChar char="+"/>
              <a:defRPr sz="1600" i="1">
                <a:solidFill>
                  <a:schemeClr val="bg1"/>
                </a:solidFill>
                <a:latin typeface="+mn-lt"/>
              </a:defRPr>
            </a:lvl2pPr>
            <a:lvl3pPr marL="171450" indent="-17145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FontTx/>
              <a:buChar char="+"/>
              <a:defRPr sz="1600" i="1">
                <a:solidFill>
                  <a:schemeClr val="bg1"/>
                </a:solidFill>
                <a:latin typeface="+mn-lt"/>
              </a:defRPr>
            </a:lvl3pPr>
            <a:lvl4pPr marL="171450" indent="-17145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FontTx/>
              <a:buChar char="+"/>
              <a:defRPr sz="1600" i="1">
                <a:solidFill>
                  <a:schemeClr val="bg1"/>
                </a:solidFill>
                <a:latin typeface="+mn-lt"/>
              </a:defRPr>
            </a:lvl4pPr>
            <a:lvl5pPr marL="171450" indent="-17145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FontTx/>
              <a:buChar char="+"/>
              <a:defRPr sz="1600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43787" y="4183401"/>
            <a:ext cx="2640634" cy="22158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buFontTx/>
              <a:buNone/>
              <a:defRPr sz="13300" b="1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178054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4006"/>
            <a:ext cx="8226689" cy="3255751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>
              <a:lnSpc>
                <a:spcPct val="90000"/>
              </a:lnSpc>
              <a:spcAft>
                <a:spcPts val="600"/>
              </a:spcAft>
              <a:buFont typeface="Georgia" panose="02040502050405020303" pitchFamily="18" charset="0"/>
              <a:buChar char="+"/>
              <a:defRPr sz="5000" i="1" cap="none" spc="-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567A4CEE-210B-4A43-8E57-98E37E0AC15F}" type="slidenum">
              <a:rPr lang="en-US" sz="800" spc="0" baseline="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800" spc="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r"/>
            <a:r>
              <a:rPr lang="en-US" sz="800" spc="0" baseline="0" dirty="0">
                <a:solidFill>
                  <a:schemeClr val="bg1"/>
                </a:solidFill>
                <a:latin typeface="+mj-lt"/>
              </a:rPr>
              <a:t>© Duarte, Inc. 2014</a:t>
            </a:r>
          </a:p>
        </p:txBody>
      </p:sp>
      <p:cxnSp>
        <p:nvCxnSpPr>
          <p:cNvPr id="153" name="Straight Connector 152"/>
          <p:cNvCxnSpPr/>
          <p:nvPr userDrawn="1"/>
        </p:nvCxnSpPr>
        <p:spPr>
          <a:xfrm flipH="1">
            <a:off x="457732" y="4030998"/>
            <a:ext cx="8226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8788" y="4320136"/>
            <a:ext cx="5438508" cy="2079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​"/>
              <a:defRPr sz="1600" i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​"/>
              <a:defRPr sz="1600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​"/>
              <a:defRPr sz="1600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​"/>
              <a:defRPr sz="1600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​"/>
              <a:defRPr sz="1600" i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43787" y="4183401"/>
            <a:ext cx="2640634" cy="22158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buFontTx/>
              <a:buNone/>
              <a:defRPr sz="13300" b="1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99219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2" y="1144955"/>
            <a:ext cx="6830170" cy="351208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600"/>
              </a:spcAft>
              <a:defRPr sz="6600" cap="none" spc="-15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732" y="5130683"/>
            <a:ext cx="8229068" cy="126852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600"/>
              </a:spcAft>
              <a:buNone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457200"/>
            <a:ext cx="8227220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567A4CEE-210B-4A43-8E57-98E37E0AC15F}" type="slidenum">
              <a:rPr lang="en-US" sz="800" u="none" spc="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‹#›</a:t>
            </a:fld>
            <a:endParaRPr lang="en-US" sz="800" u="none" spc="0" baseline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r"/>
            <a:r>
              <a:rPr lang="en-US" sz="800" u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Duarte, Inc. 2014</a:t>
            </a:r>
          </a:p>
        </p:txBody>
      </p:sp>
      <p:cxnSp>
        <p:nvCxnSpPr>
          <p:cNvPr id="167" name="Straight Connector 166"/>
          <p:cNvCxnSpPr/>
          <p:nvPr userDrawn="1"/>
        </p:nvCxnSpPr>
        <p:spPr>
          <a:xfrm>
            <a:off x="460845" y="4978282"/>
            <a:ext cx="822231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099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4035293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567A4CEE-210B-4A43-8E57-98E37E0AC15F}" type="slidenum">
              <a:rPr lang="en-US" sz="800" spc="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‹#›</a:t>
            </a:fld>
            <a:endParaRPr lang="en-US" sz="800" spc="0" baseline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r"/>
            <a:r>
              <a:rPr lang="en-US" sz="800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Duarte, Inc. 2014</a:t>
            </a:r>
          </a:p>
        </p:txBody>
      </p:sp>
      <p:sp>
        <p:nvSpPr>
          <p:cNvPr id="162" name="Content Placeholder 2"/>
          <p:cNvSpPr>
            <a:spLocks noGrp="1"/>
          </p:cNvSpPr>
          <p:nvPr>
            <p:ph idx="18"/>
          </p:nvPr>
        </p:nvSpPr>
        <p:spPr>
          <a:xfrm>
            <a:off x="457731" y="1816100"/>
            <a:ext cx="8290029" cy="4583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1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38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4035293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567A4CEE-210B-4A43-8E57-98E37E0AC15F}" type="slidenum">
              <a:rPr lang="en-US" sz="800" spc="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‹#›</a:t>
            </a:fld>
            <a:endParaRPr lang="en-US" sz="800" spc="0" baseline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800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Duarte, Inc. 2014</a:t>
            </a:r>
          </a:p>
        </p:txBody>
      </p:sp>
      <p:sp>
        <p:nvSpPr>
          <p:cNvPr id="157" name="Text Placeholder 2"/>
          <p:cNvSpPr>
            <a:spLocks noGrp="1"/>
          </p:cNvSpPr>
          <p:nvPr>
            <p:ph type="body" idx="16"/>
          </p:nvPr>
        </p:nvSpPr>
        <p:spPr>
          <a:xfrm>
            <a:off x="4647276" y="1134598"/>
            <a:ext cx="4037145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2" name="Content Placeholder 2"/>
          <p:cNvSpPr>
            <a:spLocks noGrp="1"/>
          </p:cNvSpPr>
          <p:nvPr>
            <p:ph idx="18"/>
          </p:nvPr>
        </p:nvSpPr>
        <p:spPr>
          <a:xfrm>
            <a:off x="457731" y="1816100"/>
            <a:ext cx="4037141" cy="4583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9"/>
          </p:nvPr>
        </p:nvSpPr>
        <p:spPr>
          <a:xfrm>
            <a:off x="4644508" y="1816100"/>
            <a:ext cx="4037141" cy="4583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1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405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7200"/>
            <a:ext cx="8226689" cy="5249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2" name="Text Placeholder 2"/>
          <p:cNvSpPr>
            <a:spLocks noGrp="1"/>
          </p:cNvSpPr>
          <p:nvPr>
            <p:ph type="body" idx="10"/>
          </p:nvPr>
        </p:nvSpPr>
        <p:spPr>
          <a:xfrm>
            <a:off x="459580" y="1134598"/>
            <a:ext cx="4035293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567A4CEE-210B-4A43-8E57-98E37E0AC15F}" type="slidenum">
              <a:rPr lang="en-US" sz="800" spc="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‹#›</a:t>
            </a:fld>
            <a:endParaRPr lang="en-US" sz="800" spc="0" baseline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800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Duarte, Inc. 2014</a:t>
            </a:r>
          </a:p>
        </p:txBody>
      </p:sp>
      <p:sp>
        <p:nvSpPr>
          <p:cNvPr id="157" name="Text Placeholder 2"/>
          <p:cNvSpPr>
            <a:spLocks noGrp="1"/>
          </p:cNvSpPr>
          <p:nvPr>
            <p:ph type="body" idx="16"/>
          </p:nvPr>
        </p:nvSpPr>
        <p:spPr>
          <a:xfrm>
            <a:off x="4647276" y="1134598"/>
            <a:ext cx="4037139" cy="5365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5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0" name="Content Placeholder 2"/>
          <p:cNvSpPr>
            <a:spLocks noGrp="1"/>
          </p:cNvSpPr>
          <p:nvPr>
            <p:ph idx="12"/>
          </p:nvPr>
        </p:nvSpPr>
        <p:spPr>
          <a:xfrm>
            <a:off x="6043787" y="1816100"/>
            <a:ext cx="2640628" cy="4583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1" name="Content Placeholder 2"/>
          <p:cNvSpPr>
            <a:spLocks noGrp="1"/>
          </p:cNvSpPr>
          <p:nvPr>
            <p:ph idx="17"/>
          </p:nvPr>
        </p:nvSpPr>
        <p:spPr>
          <a:xfrm>
            <a:off x="3256668" y="1816100"/>
            <a:ext cx="2640628" cy="4583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2" name="Content Placeholder 2"/>
          <p:cNvSpPr>
            <a:spLocks noGrp="1"/>
          </p:cNvSpPr>
          <p:nvPr>
            <p:ph idx="18"/>
          </p:nvPr>
        </p:nvSpPr>
        <p:spPr>
          <a:xfrm>
            <a:off x="457732" y="1816100"/>
            <a:ext cx="2640628" cy="4583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3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58788" y="6399212"/>
            <a:ext cx="5438508" cy="4587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i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55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1301262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1262" y="6407150"/>
            <a:ext cx="6738787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928062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1" y="454006"/>
            <a:ext cx="8226689" cy="325575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spcAft>
                <a:spcPts val="600"/>
              </a:spcAft>
              <a:defRPr sz="6600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7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7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7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7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7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7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7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7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7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7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7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7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09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7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5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3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1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499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7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5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3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1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0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09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7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5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3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1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499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7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5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3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1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0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4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Freeform 7"/>
          <p:cNvSpPr>
            <a:spLocks noChangeAspect="1" noEditPoints="1"/>
          </p:cNvSpPr>
          <p:nvPr userDrawn="1"/>
        </p:nvSpPr>
        <p:spPr bwMode="white">
          <a:xfrm>
            <a:off x="0" y="1"/>
            <a:ext cx="9144000" cy="6857665"/>
          </a:xfrm>
          <a:custGeom>
            <a:avLst/>
            <a:gdLst>
              <a:gd name="T0" fmla="*/ 0 w 6803"/>
              <a:gd name="T1" fmla="*/ 0 h 5102"/>
              <a:gd name="T2" fmla="*/ 0 w 6803"/>
              <a:gd name="T3" fmla="*/ 5102 h 5102"/>
              <a:gd name="T4" fmla="*/ 6803 w 6803"/>
              <a:gd name="T5" fmla="*/ 5102 h 5102"/>
              <a:gd name="T6" fmla="*/ 6803 w 6803"/>
              <a:gd name="T7" fmla="*/ 0 h 5102"/>
              <a:gd name="T8" fmla="*/ 0 w 6803"/>
              <a:gd name="T9" fmla="*/ 0 h 5102"/>
              <a:gd name="T10" fmla="*/ 6751 w 6803"/>
              <a:gd name="T11" fmla="*/ 5048 h 5102"/>
              <a:gd name="T12" fmla="*/ 52 w 6803"/>
              <a:gd name="T13" fmla="*/ 5048 h 5102"/>
              <a:gd name="T14" fmla="*/ 52 w 6803"/>
              <a:gd name="T15" fmla="*/ 54 h 5102"/>
              <a:gd name="T16" fmla="*/ 6751 w 6803"/>
              <a:gd name="T17" fmla="*/ 54 h 5102"/>
              <a:gd name="T18" fmla="*/ 6751 w 6803"/>
              <a:gd name="T19" fmla="*/ 5048 h 5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803" h="5102">
                <a:moveTo>
                  <a:pt x="0" y="0"/>
                </a:moveTo>
                <a:lnTo>
                  <a:pt x="0" y="5102"/>
                </a:lnTo>
                <a:lnTo>
                  <a:pt x="6803" y="5102"/>
                </a:lnTo>
                <a:lnTo>
                  <a:pt x="6803" y="0"/>
                </a:lnTo>
                <a:lnTo>
                  <a:pt x="0" y="0"/>
                </a:lnTo>
                <a:close/>
                <a:moveTo>
                  <a:pt x="6751" y="5048"/>
                </a:moveTo>
                <a:lnTo>
                  <a:pt x="52" y="5048"/>
                </a:lnTo>
                <a:lnTo>
                  <a:pt x="52" y="54"/>
                </a:lnTo>
                <a:lnTo>
                  <a:pt x="6751" y="54"/>
                </a:lnTo>
                <a:lnTo>
                  <a:pt x="6751" y="50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 userDrawn="1"/>
        </p:nvSpPr>
        <p:spPr>
          <a:xfrm>
            <a:off x="8138559" y="6567050"/>
            <a:ext cx="545862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567A4CEE-210B-4A43-8E57-98E37E0AC15F}" type="slidenum">
              <a:rPr lang="en-US" sz="800" spc="0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‹#›</a:t>
            </a:fld>
            <a:endParaRPr lang="en-US" sz="800" spc="0" baseline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7038578" y="6567049"/>
            <a:ext cx="1099980" cy="123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800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Duarte, Inc. 2014</a:t>
            </a:r>
          </a:p>
        </p:txBody>
      </p:sp>
      <p:cxnSp>
        <p:nvCxnSpPr>
          <p:cNvPr id="153" name="Straight Connector 152"/>
          <p:cNvCxnSpPr/>
          <p:nvPr userDrawn="1"/>
        </p:nvCxnSpPr>
        <p:spPr>
          <a:xfrm flipH="1">
            <a:off x="457732" y="4030998"/>
            <a:ext cx="822668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63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585" y="3429000"/>
            <a:ext cx="485921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1262" y="6407150"/>
            <a:ext cx="6738787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83775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585" y="685800"/>
            <a:ext cx="2321755" cy="5492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6353908" y="685800"/>
            <a:ext cx="2332892" cy="5492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1262" y="6407150"/>
            <a:ext cx="6738787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73749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27585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353908" y="3429000"/>
            <a:ext cx="2332892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01262" y="6407150"/>
            <a:ext cx="6738787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181193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27585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6353908" y="3429000"/>
            <a:ext cx="2332892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1301262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301262" y="6407150"/>
            <a:ext cx="6738787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32792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7150"/>
            <a:ext cx="7582849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7489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182052" cy="122802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All 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9078" y="685800"/>
            <a:ext cx="4857722" cy="5492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More</a:t>
            </a:r>
          </a:p>
          <a:p>
            <a:pPr lvl="8"/>
            <a:r>
              <a:rPr lang="en-US" dirty="0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457200" y="460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3829078" y="460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8561766" y="6397715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800" smtClean="0">
                <a:solidFill>
                  <a:schemeClr val="bg2"/>
                </a:solidFill>
              </a:rPr>
              <a:pPr algn="r"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8331889" y="6397715"/>
            <a:ext cx="2404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bg2"/>
                </a:solidFill>
              </a:rPr>
              <a:t>|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9451A-C481-4AC9-8283-1DB7BEA215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9" y="6345764"/>
            <a:ext cx="1072588" cy="3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3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6" r:id="rId4"/>
    <p:sldLayoutId id="2147483658" r:id="rId5"/>
    <p:sldLayoutId id="2147483650" r:id="rId6"/>
    <p:sldLayoutId id="2147483657" r:id="rId7"/>
    <p:sldLayoutId id="2147483659" r:id="rId8"/>
    <p:sldLayoutId id="2147483654" r:id="rId9"/>
    <p:sldLayoutId id="2147483660" r:id="rId10"/>
    <p:sldLayoutId id="2147483655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 spc="-15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​"/>
        <a:defRPr sz="1500" b="0" i="1" kern="1200">
          <a:solidFill>
            <a:schemeClr val="accent1"/>
          </a:solidFill>
          <a:latin typeface="Corbel" panose="020B0503020204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500" i="1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100" b="1" kern="1200">
          <a:solidFill>
            <a:schemeClr val="accent4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100" kern="1200">
          <a:solidFill>
            <a:schemeClr val="tx2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171450" indent="-17145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344488" indent="-173038" algn="l" defTabSz="914400" rtl="0" eaLnBrk="1" latinLnBrk="0" hangingPunct="1">
        <a:lnSpc>
          <a:spcPct val="85000"/>
        </a:lnSpc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​"/>
        <a:defRPr sz="1500" i="1" kern="1200" baseline="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7pPr>
      <a:lvl8pPr marL="171450" indent="-17145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8pPr>
      <a:lvl9pPr marL="344488" indent="-173038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E6664F-59F5-94EF-907F-24C91E473B0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8600" y="316970"/>
            <a:ext cx="1095375" cy="2921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51AF02-CDAF-8563-C17E-A7BDE69DCB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9936" y="6408485"/>
            <a:ext cx="819740" cy="3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3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9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75ADE-B7D7-0D13-BD0B-C59773BD8AB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04800" y="316970"/>
            <a:ext cx="1460500" cy="292100"/>
          </a:xfrm>
          <a:prstGeom prst="rect">
            <a:avLst/>
          </a:prstGeom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4BDE8775-887A-E634-72AD-8D4EED92EEF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59915" y="6408484"/>
            <a:ext cx="1092986" cy="3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4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 cap="all" baseline="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Calibri" panose="020F0502020204030204" pitchFamily="34" charset="0"/>
        <a:buChar char="​"/>
        <a:defRPr sz="1500" i="1" kern="1200">
          <a:solidFill>
            <a:schemeClr val="accent3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​"/>
        <a:defRPr sz="15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​"/>
        <a:defRPr sz="1100" kern="1200">
          <a:solidFill>
            <a:schemeClr val="tx2"/>
          </a:solidFill>
          <a:latin typeface="+mj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100" i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0"/>
        </a:spcBef>
        <a:buFont typeface="Calibri" panose="020F0502020204030204" pitchFamily="34" charset="0"/>
        <a:buChar char="​"/>
        <a:defRPr sz="7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oer.ro" TargetMode="External"/><Relationship Id="rId2" Type="http://schemas.openxmlformats.org/officeDocument/2006/relationships/hyperlink" Target="http://www.oer.ro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hyperlink" Target="https://www.facebook.com/AsociatiaOE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CC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358924"/>
            <a:ext cx="5280870" cy="2742289"/>
          </a:xfrm>
        </p:spPr>
        <p:txBody>
          <a:bodyPr/>
          <a:lstStyle/>
          <a:p>
            <a:r>
              <a:rPr lang="ro-RO" dirty="0"/>
              <a:t>PNIESC 2030 </a:t>
            </a:r>
            <a:r>
              <a:rPr lang="ro-RO" sz="4000" dirty="0"/>
              <a:t>revizuire Iunie 2023</a:t>
            </a:r>
            <a:br>
              <a:rPr lang="ro-RO" dirty="0"/>
            </a:br>
            <a:endParaRPr lang="ro-RO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537495"/>
              </p:ext>
            </p:extLst>
          </p:nvPr>
        </p:nvGraphicFramePr>
        <p:xfrm>
          <a:off x="7223760" y="4161588"/>
          <a:ext cx="146304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r>
                        <a:rPr lang="en-US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Hilton Garden Inn Bucharest Old Town </a:t>
                      </a: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București, 20/04/2023</a:t>
                      </a:r>
                      <a:endParaRPr lang="en-US" sz="1200" i="1" kern="100" spc="-50" baseline="0" dirty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5E93822-FC28-4F69-9C3E-971808B3B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24" y="5243484"/>
            <a:ext cx="2240976" cy="73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100E3-5626-DDD8-52AC-D3C1D77BC2EE}"/>
              </a:ext>
            </a:extLst>
          </p:cNvPr>
          <p:cNvSpPr txBox="1"/>
          <p:nvPr/>
        </p:nvSpPr>
        <p:spPr>
          <a:xfrm>
            <a:off x="457200" y="4167247"/>
            <a:ext cx="216773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i="1" kern="100" spc="-50" dirty="0">
                <a:solidFill>
                  <a:schemeClr val="tx2"/>
                </a:solidFill>
                <a:latin typeface="Corbel" panose="020B0503020204020204" pitchFamily="34" charset="0"/>
              </a:rPr>
              <a:t>Lansare - Platforma de Dialog privind Energia și Clima</a:t>
            </a:r>
            <a:br>
              <a:rPr lang="ro-RO" dirty="0"/>
            </a:b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41101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EBC828-5B74-8520-6D26-A8DE1F7A353B}"/>
              </a:ext>
            </a:extLst>
          </p:cNvPr>
          <p:cNvSpPr txBox="1">
            <a:spLocks/>
          </p:cNvSpPr>
          <p:nvPr/>
        </p:nvSpPr>
        <p:spPr>
          <a:xfrm>
            <a:off x="694432" y="1960143"/>
            <a:ext cx="4674522" cy="370747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PNIESC </a:t>
            </a:r>
            <a:r>
              <a:rPr lang="ro-RO" dirty="0">
                <a:solidFill>
                  <a:srgbClr val="00B050"/>
                </a:solidFill>
              </a:rPr>
              <a:t>menționează rolul municipalităților în implementarea mai multor măsuri la nivel local</a:t>
            </a:r>
            <a:endParaRPr kumimoji="0" lang="ro-RO" u="none" strike="noStrike" kern="1200" cap="none" spc="0" normalizeH="0" baseline="0" noProof="0" dirty="0">
              <a:ln>
                <a:noFill/>
              </a:ln>
              <a:solidFill>
                <a:srgbClr val="20396F"/>
              </a:solidFill>
              <a:effectLst/>
              <a:uLnTx/>
              <a:uFillTx/>
            </a:endParaRP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Reducerea emisiilor de GES</a:t>
            </a: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. Mai multe municipalități au ales să adere la inițiativa UE "Convenția Primarilor" elaborând planuri care au în vedere îmbunătățirea eficienței energetice în clădiri și îmbunătățirea sistemului de transport local.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Economia circulară. </a:t>
            </a: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Rolul orașelor în creșterea ratei de colectare selectivă a deșeurilor reciclabile pe trei fracții (hârtie-carton, plastic-metal, sticlă) pentru a ajunge la o rată minimă de colectare de 52%. Primăriile trebuie să dezvolte centre de pregătire a deșeurilor municipale pentru reutilizare – minim un centru/ județ și sector al Municipiului București.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Decarbonarea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 sectorului rezidențial </a:t>
            </a: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se va realiza cu implicarea municipalităților prin promovarea cooperării între diferitele părți interesate.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7E74C-B736-5BFA-8514-8C3E4C0B0AC1}"/>
              </a:ext>
            </a:extLst>
          </p:cNvPr>
          <p:cNvSpPr txBox="1"/>
          <p:nvPr/>
        </p:nvSpPr>
        <p:spPr>
          <a:xfrm>
            <a:off x="595618" y="1065233"/>
            <a:ext cx="477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ROLUL ORAȘELOR</a:t>
            </a:r>
            <a:endParaRPr lang="en-US" sz="2800" b="1" dirty="0">
              <a:solidFill>
                <a:srgbClr val="2039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FBAE1-4D96-47CF-ED6F-AD468E55A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61" y="4556315"/>
            <a:ext cx="1111307" cy="1111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BEAE2-76CB-8DB4-2517-2E497D002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22" y="3756104"/>
            <a:ext cx="1111307" cy="1111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5EA81D-1876-A90F-464C-58B27F26E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61" y="1960143"/>
            <a:ext cx="1111307" cy="1111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B2DF1-BE19-3E9E-E60B-F5BE43114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23" y="2760354"/>
            <a:ext cx="1111307" cy="11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0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A546646-980B-C374-D87C-6B76BB1C27CE}"/>
              </a:ext>
            </a:extLst>
          </p:cNvPr>
          <p:cNvGrpSpPr/>
          <p:nvPr/>
        </p:nvGrpSpPr>
        <p:grpSpPr>
          <a:xfrm>
            <a:off x="676864" y="1770762"/>
            <a:ext cx="3860567" cy="3866382"/>
            <a:chOff x="-683645" y="-1117627"/>
            <a:chExt cx="7044587" cy="71810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86CF759-245E-28A7-E8B6-8151DB10FF23}"/>
                </a:ext>
              </a:extLst>
            </p:cNvPr>
            <p:cNvSpPr/>
            <p:nvPr/>
          </p:nvSpPr>
          <p:spPr>
            <a:xfrm>
              <a:off x="-281282" y="-1117627"/>
              <a:ext cx="6243115" cy="6076417"/>
            </a:xfrm>
            <a:prstGeom prst="ellipse">
              <a:avLst/>
            </a:prstGeom>
            <a:noFill/>
            <a:ln w="12700" cap="flat" cmpd="sng" algn="ctr">
              <a:solidFill>
                <a:srgbClr val="01B76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O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DE57D2F-D87B-4EA0-2E4C-5F39246558EB}"/>
                </a:ext>
              </a:extLst>
            </p:cNvPr>
            <p:cNvGrpSpPr/>
            <p:nvPr/>
          </p:nvGrpSpPr>
          <p:grpSpPr>
            <a:xfrm>
              <a:off x="-683645" y="-467062"/>
              <a:ext cx="7044587" cy="6530457"/>
              <a:chOff x="-683645" y="-467062"/>
              <a:chExt cx="7044587" cy="6530457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8FC184A-676D-1CDE-3AB6-5C50E8D07D60}"/>
                  </a:ext>
                </a:extLst>
              </p:cNvPr>
              <p:cNvSpPr/>
              <p:nvPr/>
            </p:nvSpPr>
            <p:spPr>
              <a:xfrm>
                <a:off x="823618" y="830272"/>
                <a:ext cx="3973286" cy="3973286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1B761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RO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F0C280F8-13B0-338B-8817-58B16C37E2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7715" y="3453456"/>
                <a:ext cx="2207668" cy="74588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000" b="1" i="0" kern="1200">
                    <a:solidFill>
                      <a:schemeClr val="tx1"/>
                    </a:solidFill>
                    <a:latin typeface="Quicksand SemiBold" pitchFamily="2" charset="77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396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Ministerul Energiei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E169683-C2C2-A132-EAAA-B289B3F57680}"/>
                  </a:ext>
                </a:extLst>
              </p:cNvPr>
              <p:cNvSpPr txBox="1"/>
              <p:nvPr/>
            </p:nvSpPr>
            <p:spPr>
              <a:xfrm>
                <a:off x="-650559" y="3296824"/>
                <a:ext cx="1016726" cy="5716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396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Autorități Locale</a:t>
                </a:r>
                <a:endParaRPr kumimoji="0" lang="en-RO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0396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F6FFA3-ED50-AC34-995F-48DA082C8373}"/>
                  </a:ext>
                </a:extLst>
              </p:cNvPr>
              <p:cNvSpPr txBox="1"/>
              <p:nvPr/>
            </p:nvSpPr>
            <p:spPr>
              <a:xfrm>
                <a:off x="5066222" y="3459990"/>
                <a:ext cx="1294720" cy="5716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0396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Ministerul Mediului</a:t>
                </a:r>
                <a:endParaRPr kumimoji="0" lang="en-R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0396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41" name="Picture 40" descr="Icon&#10;&#10;Description automatically generated">
                <a:extLst>
                  <a:ext uri="{FF2B5EF4-FFF2-40B4-BE49-F238E27FC236}">
                    <a16:creationId xmlns:a16="http://schemas.microsoft.com/office/drawing/2014/main" id="{D0AD734B-7B69-B9BF-16EC-8EC31E695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86031" y="1920582"/>
                <a:ext cx="1448457" cy="1448457"/>
              </a:xfrm>
              <a:prstGeom prst="rect">
                <a:avLst/>
              </a:prstGeom>
            </p:spPr>
          </p:pic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528A7A4-122D-94B0-4E22-5B2ED1BF01EF}"/>
                  </a:ext>
                </a:extLst>
              </p:cNvPr>
              <p:cNvGrpSpPr/>
              <p:nvPr/>
            </p:nvGrpSpPr>
            <p:grpSpPr>
              <a:xfrm>
                <a:off x="2529181" y="4481190"/>
                <a:ext cx="644735" cy="644735"/>
                <a:chOff x="5773632" y="5157500"/>
                <a:chExt cx="644735" cy="644735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9FB657E-EC32-BA26-6C87-EFBDF7AE3861}"/>
                    </a:ext>
                  </a:extLst>
                </p:cNvPr>
                <p:cNvSpPr/>
                <p:nvPr/>
              </p:nvSpPr>
              <p:spPr>
                <a:xfrm>
                  <a:off x="5794934" y="5178802"/>
                  <a:ext cx="602130" cy="60213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RO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5" name="Picture 54" descr="Logo, icon&#10;&#10;Description automatically generated">
                  <a:extLst>
                    <a:ext uri="{FF2B5EF4-FFF2-40B4-BE49-F238E27FC236}">
                      <a16:creationId xmlns:a16="http://schemas.microsoft.com/office/drawing/2014/main" id="{789209FE-71F9-72C6-5156-EC81A09B6F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73632" y="5157500"/>
                  <a:ext cx="644735" cy="644735"/>
                </a:xfrm>
                <a:prstGeom prst="rect">
                  <a:avLst/>
                </a:prstGeom>
              </p:spPr>
            </p:pic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C8C26B9-9CF3-7086-61B7-F8DBA21E6D24}"/>
                  </a:ext>
                </a:extLst>
              </p:cNvPr>
              <p:cNvSpPr txBox="1"/>
              <p:nvPr/>
            </p:nvSpPr>
            <p:spPr>
              <a:xfrm>
                <a:off x="2086031" y="5205946"/>
                <a:ext cx="1455298" cy="8574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396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Agenții Management Energetic</a:t>
                </a:r>
                <a:endParaRPr kumimoji="0" lang="en-RO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0396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908A48-EB15-CAE3-8C43-D3988E858E9A}"/>
                  </a:ext>
                </a:extLst>
              </p:cNvPr>
              <p:cNvSpPr txBox="1"/>
              <p:nvPr/>
            </p:nvSpPr>
            <p:spPr>
              <a:xfrm>
                <a:off x="155529" y="4882072"/>
                <a:ext cx="1294720" cy="5716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396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Societatea civilă</a:t>
                </a:r>
                <a:endParaRPr kumimoji="0" lang="en-RO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0396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63617C-9DAD-72A7-F7A3-ED247CDE5FDD}"/>
                  </a:ext>
                </a:extLst>
              </p:cNvPr>
              <p:cNvSpPr txBox="1"/>
              <p:nvPr/>
            </p:nvSpPr>
            <p:spPr>
              <a:xfrm>
                <a:off x="4242327" y="4868044"/>
                <a:ext cx="1294720" cy="8574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0396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Agenții Dezvoltare Regională</a:t>
                </a:r>
                <a:endParaRPr kumimoji="0" lang="en-RO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0396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5B435AE-7868-8775-3B36-C7A2AB6E5767}"/>
                  </a:ext>
                </a:extLst>
              </p:cNvPr>
              <p:cNvSpPr txBox="1"/>
              <p:nvPr/>
            </p:nvSpPr>
            <p:spPr>
              <a:xfrm>
                <a:off x="1736441" y="700894"/>
                <a:ext cx="2207668" cy="8574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0396F"/>
                    </a:solidFill>
                    <a:effectLst/>
                    <a:uLnTx/>
                    <a:uFillTx/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Secretariatul General al Guvernului</a:t>
                </a:r>
                <a:endParaRPr kumimoji="0" lang="en-RO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20396F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D818B39-BA07-DA1F-C9BC-6872870CFBC3}"/>
                  </a:ext>
                </a:extLst>
              </p:cNvPr>
              <p:cNvGrpSpPr/>
              <p:nvPr/>
            </p:nvGrpSpPr>
            <p:grpSpPr>
              <a:xfrm>
                <a:off x="2240858" y="-467062"/>
                <a:ext cx="1104900" cy="1126203"/>
                <a:chOff x="5526598" y="-20836"/>
                <a:chExt cx="1104900" cy="1126203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D30A2EF-A4D1-792D-4481-F925D6EB999E}"/>
                    </a:ext>
                  </a:extLst>
                </p:cNvPr>
                <p:cNvSpPr/>
                <p:nvPr/>
              </p:nvSpPr>
              <p:spPr>
                <a:xfrm>
                  <a:off x="5526598" y="468"/>
                  <a:ext cx="1104899" cy="1104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RO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3" name="Picture 52" descr="Icon&#10;&#10;Description automatically generated">
                  <a:extLst>
                    <a:ext uri="{FF2B5EF4-FFF2-40B4-BE49-F238E27FC236}">
                      <a16:creationId xmlns:a16="http://schemas.microsoft.com/office/drawing/2014/main" id="{608A9751-099C-2543-4AFD-31A2481E5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26598" y="-20836"/>
                  <a:ext cx="1104900" cy="1104900"/>
                </a:xfrm>
                <a:prstGeom prst="rect">
                  <a:avLst/>
                </a:prstGeom>
              </p:spPr>
            </p:pic>
          </p:grpSp>
          <p:pic>
            <p:nvPicPr>
              <p:cNvPr id="48" name="Picture 47" descr="Icon&#10;&#10;Description automatically generated">
                <a:extLst>
                  <a:ext uri="{FF2B5EF4-FFF2-40B4-BE49-F238E27FC236}">
                    <a16:creationId xmlns:a16="http://schemas.microsoft.com/office/drawing/2014/main" id="{D196AFB4-3804-89AB-BA76-D92B9E004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2962" y="2165166"/>
                <a:ext cx="1104900" cy="1104900"/>
              </a:xfrm>
              <a:prstGeom prst="rect">
                <a:avLst/>
              </a:prstGeom>
            </p:spPr>
          </p:pic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6824FD0E-2D49-78EC-1FD2-835A6D1A6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83645" y="2191924"/>
                <a:ext cx="1104900" cy="1104900"/>
              </a:xfrm>
              <a:prstGeom prst="rect">
                <a:avLst/>
              </a:prstGeom>
            </p:spPr>
          </p:pic>
          <p:pic>
            <p:nvPicPr>
              <p:cNvPr id="50" name="Picture 49" descr="A picture containing vector graphics, light&#10;&#10;Description automatically generated">
                <a:extLst>
                  <a:ext uri="{FF2B5EF4-FFF2-40B4-BE49-F238E27FC236}">
                    <a16:creationId xmlns:a16="http://schemas.microsoft.com/office/drawing/2014/main" id="{B02FF360-E65B-15E5-B1A4-621D1ECAE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171" y="4106107"/>
                <a:ext cx="640380" cy="640380"/>
              </a:xfrm>
              <a:prstGeom prst="rect">
                <a:avLst/>
              </a:prstGeom>
            </p:spPr>
          </p:pic>
          <p:pic>
            <p:nvPicPr>
              <p:cNvPr id="51" name="Picture 50" descr="A picture containing vector graphics, light&#10;&#10;Description automatically generated">
                <a:extLst>
                  <a:ext uri="{FF2B5EF4-FFF2-40B4-BE49-F238E27FC236}">
                    <a16:creationId xmlns:a16="http://schemas.microsoft.com/office/drawing/2014/main" id="{9414B25D-CE0E-CBD3-1B16-28EDCC4D7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66081" y="4106107"/>
                <a:ext cx="640380" cy="640380"/>
              </a:xfrm>
              <a:prstGeom prst="rect">
                <a:avLst/>
              </a:prstGeom>
            </p:spPr>
          </p:pic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DF9C67E-7C35-0BB2-8C55-F85951F01720}"/>
              </a:ext>
            </a:extLst>
          </p:cNvPr>
          <p:cNvSpPr txBox="1"/>
          <p:nvPr/>
        </p:nvSpPr>
        <p:spPr>
          <a:xfrm>
            <a:off x="5253392" y="1770762"/>
            <a:ext cx="3421345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o-RO" sz="1400" b="1" dirty="0">
                <a:solidFill>
                  <a:srgbClr val="20396F"/>
                </a:solidFill>
                <a:latin typeface="Open Sans" panose="020B0606030504020204" pitchFamily="34" charset="0"/>
              </a:rPr>
              <a:t>Revizuirea PNIESC </a:t>
            </a: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va fi coordonată de </a:t>
            </a:r>
            <a:r>
              <a:rPr lang="ro-RO" sz="1400" b="1" dirty="0">
                <a:solidFill>
                  <a:srgbClr val="20396F"/>
                </a:solidFill>
                <a:latin typeface="Open Sans" panose="020B0606030504020204" pitchFamily="34" charset="0"/>
              </a:rPr>
              <a:t>Ministerul Energiei</a:t>
            </a: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,</a:t>
            </a:r>
            <a:r>
              <a:rPr lang="ro-RO" sz="1400" b="1" dirty="0">
                <a:solidFill>
                  <a:srgbClr val="20396F"/>
                </a:solidFill>
                <a:latin typeface="Open Sans" panose="020B0606030504020204" pitchFamily="34" charset="0"/>
              </a:rPr>
              <a:t> </a:t>
            </a:r>
          </a:p>
          <a:p>
            <a:pPr fontAlgn="base"/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responsabil de </a:t>
            </a:r>
            <a:r>
              <a:rPr lang="ro-RO" sz="1400" dirty="0">
                <a:solidFill>
                  <a:srgbClr val="00B050"/>
                </a:solidFill>
                <a:latin typeface="Open Sans" panose="020B0606030504020204" pitchFamily="34" charset="0"/>
              </a:rPr>
              <a:t>Planul de Acțiune</a:t>
            </a: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, </a:t>
            </a:r>
          </a:p>
          <a:p>
            <a:pPr fontAlgn="base"/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împreună cu </a:t>
            </a:r>
            <a:r>
              <a:rPr lang="ro-RO" sz="1400" b="1" dirty="0">
                <a:solidFill>
                  <a:srgbClr val="20396F"/>
                </a:solidFill>
                <a:latin typeface="Open Sans" panose="020B0606030504020204" pitchFamily="34" charset="0"/>
              </a:rPr>
              <a:t>Ministerul Mediului, Apelor și Pădurilor</a:t>
            </a: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, responsabil de </a:t>
            </a:r>
            <a:r>
              <a:rPr lang="ro-RO" sz="1400" dirty="0">
                <a:solidFill>
                  <a:srgbClr val="00B050"/>
                </a:solidFill>
                <a:latin typeface="Open Sans" panose="020B0606030504020204" pitchFamily="34" charset="0"/>
              </a:rPr>
              <a:t>Strategia pe Termen Lung</a:t>
            </a: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. </a:t>
            </a:r>
          </a:p>
          <a:p>
            <a:pPr fontAlgn="base"/>
            <a:endParaRPr lang="ro-RO" sz="1400" i="1" dirty="0">
              <a:solidFill>
                <a:srgbClr val="20396F"/>
              </a:solidFill>
              <a:latin typeface="Open Sans" panose="020B0606030504020204" pitchFamily="34" charset="0"/>
            </a:endParaRPr>
          </a:p>
          <a:p>
            <a:pPr fontAlgn="base"/>
            <a:r>
              <a:rPr lang="ro-RO" sz="1400" b="1" dirty="0">
                <a:solidFill>
                  <a:srgbClr val="20396F"/>
                </a:solidFill>
                <a:latin typeface="Open Sans" panose="020B0606030504020204" pitchFamily="34" charset="0"/>
              </a:rPr>
              <a:t>În cadrul PDCE OER va implica: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Secretariatul General al Guvernului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Ministerul Energiei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Ministerul Mediului, Apelor și Pădurilor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Asociația Municipiilor din România, Asociația Orașelor din România, Asociația Comunelor din România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Agențiile de Dezvoltare Regională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Reprezentanți ai societății civile 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Reprezentanți ai industriei relevante</a:t>
            </a:r>
          </a:p>
          <a:p>
            <a:pPr marL="171450" indent="-171450" fontAlgn="base">
              <a:buFont typeface="Arial" panose="020B0604020202020204" pitchFamily="34" charset="0"/>
              <a:buChar char="►"/>
            </a:pPr>
            <a:r>
              <a:rPr lang="ro-RO" sz="1400" dirty="0">
                <a:solidFill>
                  <a:srgbClr val="20396F"/>
                </a:solidFill>
                <a:latin typeface="Open Sans" panose="020B0606030504020204" pitchFamily="34" charset="0"/>
              </a:rPr>
              <a:t>Institute cercetare/ universități etc.</a:t>
            </a:r>
          </a:p>
          <a:p>
            <a:endParaRPr lang="ro-RO" sz="1050" dirty="0">
              <a:solidFill>
                <a:srgbClr val="20396F"/>
              </a:solidFill>
              <a:latin typeface="Calibri" panose="020F050202020403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68EA99-0EF2-461A-3D43-9F224F9B658C}"/>
              </a:ext>
            </a:extLst>
          </p:cNvPr>
          <p:cNvSpPr txBox="1"/>
          <p:nvPr/>
        </p:nvSpPr>
        <p:spPr>
          <a:xfrm>
            <a:off x="595618" y="1065233"/>
            <a:ext cx="477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PDCE </a:t>
            </a:r>
            <a:r>
              <a:rPr lang="ro-RO" sz="16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Platforma de Dialog Climă - Energie</a:t>
            </a:r>
            <a:endParaRPr lang="en-US" sz="2800" b="1" dirty="0">
              <a:solidFill>
                <a:srgbClr val="2039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77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10">
            <a:extLst>
              <a:ext uri="{FF2B5EF4-FFF2-40B4-BE49-F238E27FC236}">
                <a16:creationId xmlns:a16="http://schemas.microsoft.com/office/drawing/2014/main" id="{588EED29-96B6-09C7-1506-A2AB1B9CF7AA}"/>
              </a:ext>
            </a:extLst>
          </p:cNvPr>
          <p:cNvSpPr/>
          <p:nvPr/>
        </p:nvSpPr>
        <p:spPr>
          <a:xfrm>
            <a:off x="657587" y="1808616"/>
            <a:ext cx="2411600" cy="523220"/>
          </a:xfrm>
          <a:prstGeom prst="roundRect">
            <a:avLst/>
          </a:prstGeom>
          <a:solidFill>
            <a:srgbClr val="01B7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o-RO" sz="1100" dirty="0">
                <a:solidFill>
                  <a:schemeClr val="bg1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I. Aprilie 2023, lansare platformă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o-RO" sz="1100" dirty="0">
                <a:solidFill>
                  <a:schemeClr val="bg1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II. Septembrie 2023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Placeholder 18" descr="A picture containing outdoor, sky, traveling, day&#10;&#10;Description automatically generated">
            <a:extLst>
              <a:ext uri="{FF2B5EF4-FFF2-40B4-BE49-F238E27FC236}">
                <a16:creationId xmlns:a16="http://schemas.microsoft.com/office/drawing/2014/main" id="{F3DC5D0D-E2E3-6FDE-0A1A-9D075D2EF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25" r="17925"/>
          <a:stretch>
            <a:fillRect/>
          </a:stretch>
        </p:blipFill>
        <p:spPr>
          <a:xfrm>
            <a:off x="657374" y="2509810"/>
            <a:ext cx="2411813" cy="3389489"/>
          </a:xfrm>
          <a:prstGeom prst="roundRect">
            <a:avLst>
              <a:gd name="adj" fmla="val 7176"/>
            </a:avLst>
          </a:prstGeom>
        </p:spPr>
      </p:pic>
      <p:pic>
        <p:nvPicPr>
          <p:cNvPr id="33" name="Picture Placeholder 20">
            <a:extLst>
              <a:ext uri="{FF2B5EF4-FFF2-40B4-BE49-F238E27FC236}">
                <a16:creationId xmlns:a16="http://schemas.microsoft.com/office/drawing/2014/main" id="{B8923363-6516-7896-1152-7DC49EBE2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45" r="17945"/>
          <a:stretch>
            <a:fillRect/>
          </a:stretch>
        </p:blipFill>
        <p:spPr>
          <a:xfrm>
            <a:off x="3366519" y="2509810"/>
            <a:ext cx="2411813" cy="3389489"/>
          </a:xfrm>
          <a:prstGeom prst="roundRect">
            <a:avLst>
              <a:gd name="adj" fmla="val 7176"/>
            </a:avLst>
          </a:prstGeom>
        </p:spPr>
      </p:pic>
      <p:pic>
        <p:nvPicPr>
          <p:cNvPr id="56" name="Picture Placeholder 22" descr="A picture containing green, farm machine, sale&#10;&#10;Description automatically generated">
            <a:extLst>
              <a:ext uri="{FF2B5EF4-FFF2-40B4-BE49-F238E27FC236}">
                <a16:creationId xmlns:a16="http://schemas.microsoft.com/office/drawing/2014/main" id="{67EE3584-C24B-7097-5F89-611919A6B0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97" r="15897"/>
          <a:stretch>
            <a:fillRect/>
          </a:stretch>
        </p:blipFill>
        <p:spPr>
          <a:xfrm>
            <a:off x="6075665" y="2509809"/>
            <a:ext cx="2411813" cy="3389489"/>
          </a:xfrm>
          <a:prstGeom prst="roundRect">
            <a:avLst>
              <a:gd name="adj" fmla="val 7176"/>
            </a:avLst>
          </a:prstGeom>
        </p:spPr>
      </p:pic>
      <p:sp>
        <p:nvSpPr>
          <p:cNvPr id="60" name="Rounded Rectangle 10">
            <a:extLst>
              <a:ext uri="{FF2B5EF4-FFF2-40B4-BE49-F238E27FC236}">
                <a16:creationId xmlns:a16="http://schemas.microsoft.com/office/drawing/2014/main" id="{39263481-1D5A-E689-3581-1C2FA8AEF768}"/>
              </a:ext>
            </a:extLst>
          </p:cNvPr>
          <p:cNvSpPr/>
          <p:nvPr/>
        </p:nvSpPr>
        <p:spPr>
          <a:xfrm>
            <a:off x="3366732" y="1804579"/>
            <a:ext cx="2411600" cy="523220"/>
          </a:xfrm>
          <a:prstGeom prst="roundRect">
            <a:avLst/>
          </a:prstGeom>
          <a:solidFill>
            <a:srgbClr val="01B7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o-RO" sz="1100" dirty="0">
                <a:solidFill>
                  <a:schemeClr val="bg1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III. Decembrie 2023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o-RO" sz="1100" dirty="0">
                <a:solidFill>
                  <a:schemeClr val="bg1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IV. Martie 2024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le 10">
            <a:extLst>
              <a:ext uri="{FF2B5EF4-FFF2-40B4-BE49-F238E27FC236}">
                <a16:creationId xmlns:a16="http://schemas.microsoft.com/office/drawing/2014/main" id="{0EF6BD61-5218-5211-5ADE-FAB46F311F87}"/>
              </a:ext>
            </a:extLst>
          </p:cNvPr>
          <p:cNvSpPr/>
          <p:nvPr/>
        </p:nvSpPr>
        <p:spPr>
          <a:xfrm>
            <a:off x="6075665" y="1808616"/>
            <a:ext cx="2411600" cy="523220"/>
          </a:xfrm>
          <a:prstGeom prst="roundRect">
            <a:avLst/>
          </a:prstGeom>
          <a:solidFill>
            <a:srgbClr val="01B7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o-RO" sz="1100" dirty="0">
                <a:solidFill>
                  <a:schemeClr val="bg1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V. Iulie 2024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o-RO" sz="1100" dirty="0">
                <a:solidFill>
                  <a:schemeClr val="bg1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VI. Decembrie 2024</a:t>
            </a:r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314861-1F8C-5CC8-B0C1-3CFC7C745378}"/>
              </a:ext>
            </a:extLst>
          </p:cNvPr>
          <p:cNvSpPr txBox="1"/>
          <p:nvPr/>
        </p:nvSpPr>
        <p:spPr>
          <a:xfrm>
            <a:off x="595618" y="1065233"/>
            <a:ext cx="477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CALENDAR PDCE</a:t>
            </a:r>
            <a:endParaRPr lang="en-US" sz="2800" b="1" dirty="0">
              <a:solidFill>
                <a:srgbClr val="20396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0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13B41B-CD51-64F2-AC35-57716F4C7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994"/>
            <a:ext cx="9144000" cy="524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46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13B41B-CD51-64F2-AC35-57716F4C7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1926"/>
            <a:ext cx="9144000" cy="44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3E614D-13F2-F661-0E76-2592BC325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7" r="1910" b="2682"/>
          <a:stretch/>
        </p:blipFill>
        <p:spPr>
          <a:xfrm>
            <a:off x="277595" y="1269000"/>
            <a:ext cx="2941197" cy="43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7D1A1-165F-F198-7B01-23C4301E8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792" y="1269000"/>
            <a:ext cx="2849115" cy="43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FD55BF-6A12-FE71-3A7C-F3E95C643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521" y="1269000"/>
            <a:ext cx="307258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9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2BC4D-7367-168B-7C0A-E0E5B4766D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580878" y="142042"/>
            <a:ext cx="5283368" cy="3888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A32A87-9F89-3892-43AD-E9997ECB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48" y="770376"/>
            <a:ext cx="3821728" cy="508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99222D7-FCBC-A9D7-4FEF-AA0B5A0D4380}"/>
              </a:ext>
            </a:extLst>
          </p:cNvPr>
          <p:cNvSpPr txBox="1">
            <a:spLocks/>
          </p:cNvSpPr>
          <p:nvPr/>
        </p:nvSpPr>
        <p:spPr>
          <a:xfrm>
            <a:off x="621135" y="3160449"/>
            <a:ext cx="6907129" cy="251238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600" b="1" dirty="0">
                <a:solidFill>
                  <a:schemeClr val="accent1"/>
                </a:solidFill>
              </a:rPr>
              <a:t>PIEE </a:t>
            </a:r>
            <a:r>
              <a:rPr lang="ro-RO" sz="2000" b="1" dirty="0">
                <a:solidFill>
                  <a:schemeClr val="accent1">
                    <a:lumMod val="75000"/>
                  </a:schemeClr>
                </a:solidFill>
              </a:rPr>
              <a:t>Programul de Îmbunătățire a Eficienței Energetice</a:t>
            </a:r>
          </a:p>
          <a:p>
            <a:r>
              <a:rPr lang="ro-RO" sz="3200" b="1" dirty="0">
                <a:solidFill>
                  <a:schemeClr val="accent1"/>
                </a:solidFill>
              </a:rPr>
              <a:t>BARIERĂ! </a:t>
            </a:r>
            <a:r>
              <a:rPr lang="ro-RO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o-RO" sz="3200" b="1" dirty="0">
                <a:solidFill>
                  <a:schemeClr val="accent1"/>
                </a:solidFill>
              </a:rPr>
              <a:t> SOLUȚII?</a:t>
            </a:r>
          </a:p>
          <a:p>
            <a:endParaRPr lang="ro-RO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</a:rPr>
              <a:t>CARE SUNT </a:t>
            </a:r>
            <a:r>
              <a:rPr lang="ro-RO" sz="2800" b="1" dirty="0">
                <a:solidFill>
                  <a:schemeClr val="accent1"/>
                </a:solidFill>
              </a:rPr>
              <a:t>AVANTAJELE</a:t>
            </a: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</a:rPr>
              <a:t> REALIZĂRII PIEE?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</a:rPr>
              <a:t>CAUZE PENTRU </a:t>
            </a:r>
            <a:r>
              <a:rPr lang="ro-RO" sz="2800" b="1" dirty="0">
                <a:solidFill>
                  <a:schemeClr val="accent1"/>
                </a:solidFill>
              </a:rPr>
              <a:t>NIVELUL REDUS </a:t>
            </a: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</a:rPr>
              <a:t>DE PIEE?</a:t>
            </a:r>
            <a:endParaRPr lang="en-RO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3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CC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27546D-82F1-69F5-2C02-3B8CE6E57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01904"/>
              </p:ext>
            </p:extLst>
          </p:nvPr>
        </p:nvGraphicFramePr>
        <p:xfrm>
          <a:off x="6556610" y="4842769"/>
          <a:ext cx="2130190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113">
                <a:tc>
                  <a:txBody>
                    <a:bodyPr/>
                    <a:lstStyle/>
                    <a:p>
                      <a:pPr algn="r"/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  <a:hlinkClick r:id="rId2"/>
                        </a:rPr>
                        <a:t>www.oer.ro</a:t>
                      </a:r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endParaRPr lang="en-US" sz="1200" i="1" kern="100" spc="-50" baseline="0" dirty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algn="r"/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  <a:hlinkClick r:id="rId3"/>
                        </a:rPr>
                        <a:t>office@oer.ro</a:t>
                      </a:r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endParaRPr lang="en-US" sz="1200" i="1" kern="100" spc="-50" baseline="0" dirty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Tel: 0268.474.209 </a:t>
                      </a:r>
                      <a:endParaRPr lang="en-US" sz="1200" i="1" kern="100" spc="-50" baseline="0" dirty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algn="r"/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FB: </a:t>
                      </a:r>
                      <a:r>
                        <a:rPr lang="ro-RO" sz="1200" i="1" kern="100" spc="-50" baseline="0" dirty="0">
                          <a:solidFill>
                            <a:schemeClr val="tx2"/>
                          </a:solidFill>
                          <a:latin typeface="Corbel" panose="020B0503020204020204" pitchFamily="34" charset="0"/>
                          <a:hlinkClick r:id="rId4"/>
                        </a:rPr>
                        <a:t>AsociatiaOER</a:t>
                      </a:r>
                      <a:endParaRPr lang="en-US" sz="1200" i="1" kern="100" spc="-50" baseline="0" dirty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76BBBB3-CF91-115F-BEBA-F24EA41F33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610" y="4195590"/>
            <a:ext cx="2130190" cy="5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3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Despre OER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8867" y="682625"/>
            <a:ext cx="4827864" cy="5492750"/>
          </a:xfrm>
        </p:spPr>
        <p:txBody>
          <a:bodyPr/>
          <a:lstStyle/>
          <a:p>
            <a:pPr lvl="3">
              <a:spcBef>
                <a:spcPts val="0"/>
              </a:spcBef>
              <a:spcAft>
                <a:spcPts val="0"/>
              </a:spcAft>
            </a:pPr>
            <a:endParaRPr lang="ro-RO" sz="1600" b="1" dirty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ro-RO" sz="1600" b="1" dirty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ro-RO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24622"/>
              </p:ext>
            </p:extLst>
          </p:nvPr>
        </p:nvGraphicFramePr>
        <p:xfrm>
          <a:off x="457200" y="3467100"/>
          <a:ext cx="146304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1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300" i="1" kern="100" spc="-50" baseline="0" dirty="0">
                          <a:solidFill>
                            <a:srgbClr val="A6AE3C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www.oer.ro</a:t>
                      </a:r>
                      <a:endParaRPr lang="en-US" sz="1300" i="1" kern="100" spc="-50" baseline="0" dirty="0">
                        <a:solidFill>
                          <a:srgbClr val="A6AE3C"/>
                        </a:solidFill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8BB021F-B017-4C07-8430-A10A704C65FA}"/>
              </a:ext>
            </a:extLst>
          </p:cNvPr>
          <p:cNvSpPr/>
          <p:nvPr/>
        </p:nvSpPr>
        <p:spPr>
          <a:xfrm>
            <a:off x="2318185" y="4027437"/>
            <a:ext cx="2023200" cy="64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F0832B-1730-4549-A4A4-D4D72A66A6BB}"/>
              </a:ext>
            </a:extLst>
          </p:cNvPr>
          <p:cNvSpPr/>
          <p:nvPr/>
        </p:nvSpPr>
        <p:spPr>
          <a:xfrm>
            <a:off x="4516195" y="4020831"/>
            <a:ext cx="2023200" cy="648000"/>
          </a:xfrm>
          <a:prstGeom prst="rect">
            <a:avLst/>
          </a:prstGeom>
          <a:solidFill>
            <a:srgbClr val="C1C13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43A4A-725F-4CD2-8324-F279E1FE6094}"/>
              </a:ext>
            </a:extLst>
          </p:cNvPr>
          <p:cNvSpPr/>
          <p:nvPr/>
        </p:nvSpPr>
        <p:spPr>
          <a:xfrm>
            <a:off x="6714205" y="4020831"/>
            <a:ext cx="2022526" cy="648000"/>
          </a:xfrm>
          <a:prstGeom prst="rect">
            <a:avLst/>
          </a:prstGeom>
          <a:solidFill>
            <a:schemeClr val="accent5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FB110E8-7D54-4F8B-B736-BBFEB660F188}"/>
              </a:ext>
            </a:extLst>
          </p:cNvPr>
          <p:cNvSpPr txBox="1"/>
          <p:nvPr/>
        </p:nvSpPr>
        <p:spPr>
          <a:xfrm>
            <a:off x="2256386" y="1636814"/>
            <a:ext cx="2066859" cy="203132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Asociația OER - „Orașe Energie în România” a fost înființată în anul 1995, cu sprijinul rețelei europene Energy-</a:t>
            </a:r>
            <a:r>
              <a:rPr lang="ro-RO" sz="14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Cities</a:t>
            </a:r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al cărei membru este din anul 1997. Din anul 2010, OER este Structură Suport a Convenției Primarilor.</a:t>
            </a: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903E1AF5-BFDB-4247-8186-78573A091447}"/>
              </a:ext>
            </a:extLst>
          </p:cNvPr>
          <p:cNvSpPr txBox="1"/>
          <p:nvPr/>
        </p:nvSpPr>
        <p:spPr>
          <a:xfrm>
            <a:off x="4462793" y="1630877"/>
            <a:ext cx="2067531" cy="224676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Membrii OER sunt  autorități locale implicate în procesul tranziției energetice spre comunități neutre climatic. Majoritatea membrilor sunt semnatari ai Convenției Primarilor pentru Climă și Energie Durabilă.</a:t>
            </a: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7D7A1693-68F7-465F-81D2-1092877EF155}"/>
              </a:ext>
            </a:extLst>
          </p:cNvPr>
          <p:cNvSpPr txBox="1"/>
          <p:nvPr/>
        </p:nvSpPr>
        <p:spPr>
          <a:xfrm>
            <a:off x="6665132" y="1632538"/>
            <a:ext cx="2021668" cy="224676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OER s</a:t>
            </a:r>
            <a:r>
              <a:rPr lang="it-IT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prijină </a:t>
            </a:r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it-IT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utoritățile </a:t>
            </a:r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it-IT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ocale în implementarea </a:t>
            </a:r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lang="it-IT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politici energetice și climatice eficiente. Reprezintă interesele </a:t>
            </a:r>
            <a:r>
              <a:rPr lang="ro-RO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membrilor</a:t>
            </a:r>
            <a:r>
              <a:rPr lang="it-IT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în raport cu instituțiile naționale.</a:t>
            </a:r>
          </a:p>
          <a:p>
            <a:r>
              <a:rPr lang="it-IT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Implică membrii în proiecte și inițiative naționale și europene.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70D57DC-7F50-4EE6-88DC-1496A1A7BF40}"/>
              </a:ext>
            </a:extLst>
          </p:cNvPr>
          <p:cNvSpPr txBox="1">
            <a:spLocks/>
          </p:cNvSpPr>
          <p:nvPr/>
        </p:nvSpPr>
        <p:spPr>
          <a:xfrm>
            <a:off x="2597053" y="4196867"/>
            <a:ext cx="1460935" cy="23209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o-RO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Înființare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1F09032-8C1F-4C1C-B0F0-398A5D308C2C}"/>
              </a:ext>
            </a:extLst>
          </p:cNvPr>
          <p:cNvSpPr txBox="1">
            <a:spLocks/>
          </p:cNvSpPr>
          <p:nvPr/>
        </p:nvSpPr>
        <p:spPr>
          <a:xfrm>
            <a:off x="4797327" y="4196866"/>
            <a:ext cx="1460935" cy="23209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o-RO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Membri</a:t>
            </a:r>
            <a:endParaRPr lang="en-US" sz="1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4AFDF6-B387-4174-84FF-A334B2FC9AD6}"/>
              </a:ext>
            </a:extLst>
          </p:cNvPr>
          <p:cNvSpPr txBox="1">
            <a:spLocks/>
          </p:cNvSpPr>
          <p:nvPr/>
        </p:nvSpPr>
        <p:spPr>
          <a:xfrm>
            <a:off x="6995000" y="4196867"/>
            <a:ext cx="1460935" cy="23209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o-RO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Activități</a:t>
            </a:r>
          </a:p>
        </p:txBody>
      </p:sp>
    </p:spTree>
    <p:extLst>
      <p:ext uri="{BB962C8B-B14F-4D97-AF65-F5344CB8AC3E}">
        <p14:creationId xmlns:p14="http://schemas.microsoft.com/office/powerpoint/2010/main" val="1919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Despre OER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8867" y="682625"/>
            <a:ext cx="4827864" cy="5492750"/>
          </a:xfrm>
        </p:spPr>
        <p:txBody>
          <a:bodyPr/>
          <a:lstStyle/>
          <a:p>
            <a:pPr lvl="3">
              <a:spcBef>
                <a:spcPts val="0"/>
              </a:spcBef>
              <a:spcAft>
                <a:spcPts val="0"/>
              </a:spcAft>
            </a:pPr>
            <a:endParaRPr lang="ro-RO" sz="1600" b="1" dirty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ro-RO" sz="1600" b="1" dirty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3">
              <a:spcBef>
                <a:spcPts val="0"/>
              </a:spcBef>
              <a:spcAft>
                <a:spcPts val="0"/>
              </a:spcAft>
            </a:pPr>
            <a:endParaRPr lang="ro-RO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3467100"/>
          <a:ext cx="146304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1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300" i="1" kern="100" spc="-50" baseline="0" dirty="0">
                          <a:solidFill>
                            <a:schemeClr val="accent3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Membrii OER</a:t>
                      </a:r>
                      <a:endParaRPr lang="en-US" sz="1300" i="1" kern="100" spc="-50" baseline="0" dirty="0">
                        <a:solidFill>
                          <a:schemeClr val="accent3"/>
                        </a:solidFill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3" descr="C:\Users\Radu\Desktop\map.png">
            <a:extLst>
              <a:ext uri="{FF2B5EF4-FFF2-40B4-BE49-F238E27FC236}">
                <a16:creationId xmlns:a16="http://schemas.microsoft.com/office/drawing/2014/main" id="{604974CE-E833-9F8B-DEE9-E64FBA594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29" y="1658451"/>
            <a:ext cx="446881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1">
            <a:extLst>
              <a:ext uri="{FF2B5EF4-FFF2-40B4-BE49-F238E27FC236}">
                <a16:creationId xmlns:a16="http://schemas.microsoft.com/office/drawing/2014/main" id="{665D0EE3-33EE-1384-857C-F5855154711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44266" y="3363426"/>
            <a:ext cx="790575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charset="0"/>
                <a:ea typeface="Open Sans Light" charset="0"/>
                <a:cs typeface="Open Sans Light" charset="0"/>
              </a:rPr>
              <a:t>TIMIȘOARA</a:t>
            </a:r>
            <a:endParaRPr kumimoji="0" lang="en-US" altLang="en-US" sz="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A8D5C045-C93B-A45C-ABF4-DC477E7A96D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349254" y="3336439"/>
            <a:ext cx="790575" cy="17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charset="0"/>
                <a:ea typeface="Open Sans Light" charset="0"/>
                <a:cs typeface="Open Sans Light" charset="0"/>
              </a:rPr>
              <a:t>FĂGĂRAȘ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0" name="TextBox 56">
            <a:extLst>
              <a:ext uri="{FF2B5EF4-FFF2-40B4-BE49-F238E27FC236}">
                <a16:creationId xmlns:a16="http://schemas.microsoft.com/office/drawing/2014/main" id="{C2A6AC4A-D0D6-AEC1-5625-32E3C4D13B3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17441" y="3291989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SIBIU</a:t>
            </a:r>
          </a:p>
        </p:txBody>
      </p:sp>
      <p:sp>
        <p:nvSpPr>
          <p:cNvPr id="11" name="TextBox 56">
            <a:extLst>
              <a:ext uri="{FF2B5EF4-FFF2-40B4-BE49-F238E27FC236}">
                <a16:creationId xmlns:a16="http://schemas.microsoft.com/office/drawing/2014/main" id="{1F238245-A5B4-FD23-72C2-153C952D6EE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80916" y="3160226"/>
            <a:ext cx="582613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ALBA IULIA</a:t>
            </a:r>
          </a:p>
        </p:txBody>
      </p:sp>
      <p:pic>
        <p:nvPicPr>
          <p:cNvPr id="12" name="Picture 11" descr="C:\Users\Radu\Desktop\loc.png">
            <a:extLst>
              <a:ext uri="{FF2B5EF4-FFF2-40B4-BE49-F238E27FC236}">
                <a16:creationId xmlns:a16="http://schemas.microsoft.com/office/drawing/2014/main" id="{0655694A-351A-FDFF-1B1C-6B3477C3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920" y="3023129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6">
            <a:extLst>
              <a:ext uri="{FF2B5EF4-FFF2-40B4-BE49-F238E27FC236}">
                <a16:creationId xmlns:a16="http://schemas.microsoft.com/office/drawing/2014/main" id="{633B3728-42D1-0EDF-18ED-BAC01281DD4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291466" y="3294821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DEVA</a:t>
            </a:r>
          </a:p>
        </p:txBody>
      </p:sp>
      <p:pic>
        <p:nvPicPr>
          <p:cNvPr id="14" name="Picture 13" descr="C:\Users\Radu\Desktop\loc.png">
            <a:extLst>
              <a:ext uri="{FF2B5EF4-FFF2-40B4-BE49-F238E27FC236}">
                <a16:creationId xmlns:a16="http://schemas.microsoft.com/office/drawing/2014/main" id="{7F49C0FC-6850-A43B-CC67-87AA2C10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077" y="3175115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6">
            <a:extLst>
              <a:ext uri="{FF2B5EF4-FFF2-40B4-BE49-F238E27FC236}">
                <a16:creationId xmlns:a16="http://schemas.microsoft.com/office/drawing/2014/main" id="{887B04A0-8494-C1D1-288A-D361B88769E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2366" y="3064976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ARAD</a:t>
            </a:r>
          </a:p>
        </p:txBody>
      </p:sp>
      <p:pic>
        <p:nvPicPr>
          <p:cNvPr id="16" name="Picture 15" descr="C:\Users\Radu\Desktop\loc.png">
            <a:extLst>
              <a:ext uri="{FF2B5EF4-FFF2-40B4-BE49-F238E27FC236}">
                <a16:creationId xmlns:a16="http://schemas.microsoft.com/office/drawing/2014/main" id="{1145033F-173D-2F4C-4B2B-824721C6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452" y="2929388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56">
            <a:extLst>
              <a:ext uri="{FF2B5EF4-FFF2-40B4-BE49-F238E27FC236}">
                <a16:creationId xmlns:a16="http://schemas.microsoft.com/office/drawing/2014/main" id="{211E9DCA-62A4-4C80-D703-462E039343A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96754" y="2425214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ZAL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Ă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U</a:t>
            </a:r>
          </a:p>
        </p:txBody>
      </p:sp>
      <p:pic>
        <p:nvPicPr>
          <p:cNvPr id="18" name="Picture 17" descr="C:\Users\Radu\Desktop\loc.png">
            <a:extLst>
              <a:ext uri="{FF2B5EF4-FFF2-40B4-BE49-F238E27FC236}">
                <a16:creationId xmlns:a16="http://schemas.microsoft.com/office/drawing/2014/main" id="{D5923EFD-5F9F-4233-8221-3B4574EB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917" y="2289229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56">
            <a:extLst>
              <a:ext uri="{FF2B5EF4-FFF2-40B4-BE49-F238E27FC236}">
                <a16:creationId xmlns:a16="http://schemas.microsoft.com/office/drawing/2014/main" id="{0935BDC6-30F2-520D-2B79-7F7F23280E2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236273" y="2011659"/>
            <a:ext cx="7905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SATU MARE</a:t>
            </a:r>
          </a:p>
        </p:txBody>
      </p:sp>
      <p:pic>
        <p:nvPicPr>
          <p:cNvPr id="20" name="Picture 19" descr="C:\Users\Radu\Desktop\loc.png">
            <a:extLst>
              <a:ext uri="{FF2B5EF4-FFF2-40B4-BE49-F238E27FC236}">
                <a16:creationId xmlns:a16="http://schemas.microsoft.com/office/drawing/2014/main" id="{60E06687-3D36-EB0E-F824-2753FE2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326" y="1840442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56">
            <a:extLst>
              <a:ext uri="{FF2B5EF4-FFF2-40B4-BE49-F238E27FC236}">
                <a16:creationId xmlns:a16="http://schemas.microsoft.com/office/drawing/2014/main" id="{5E9737FA-C614-CF6D-34F3-ABC7A7A6D78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07891" y="2064851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BAIA MARE</a:t>
            </a:r>
          </a:p>
        </p:txBody>
      </p:sp>
      <p:pic>
        <p:nvPicPr>
          <p:cNvPr id="22" name="Picture 21" descr="C:\Users\Radu\Desktop\loc.png">
            <a:extLst>
              <a:ext uri="{FF2B5EF4-FFF2-40B4-BE49-F238E27FC236}">
                <a16:creationId xmlns:a16="http://schemas.microsoft.com/office/drawing/2014/main" id="{3DB32EE2-374F-822D-8821-818EB6E5C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095" y="1928928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6">
            <a:extLst>
              <a:ext uri="{FF2B5EF4-FFF2-40B4-BE49-F238E27FC236}">
                <a16:creationId xmlns:a16="http://schemas.microsoft.com/office/drawing/2014/main" id="{B9434322-2225-D42D-D1AD-D32428903F8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60329" y="2425214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BISTRI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Ț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A</a:t>
            </a:r>
          </a:p>
        </p:txBody>
      </p:sp>
      <p:pic>
        <p:nvPicPr>
          <p:cNvPr id="24" name="Picture 23" descr="C:\Users\Radu\Desktop\loc.png">
            <a:extLst>
              <a:ext uri="{FF2B5EF4-FFF2-40B4-BE49-F238E27FC236}">
                <a16:creationId xmlns:a16="http://schemas.microsoft.com/office/drawing/2014/main" id="{57749729-B157-E56C-95EF-B56B49D2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492" y="2289229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0A70A4-FF0D-19FB-82D5-AE2ECDA7BEC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74429" y="2798514"/>
            <a:ext cx="7905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BA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CĂ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U</a:t>
            </a:r>
          </a:p>
        </p:txBody>
      </p:sp>
      <p:pic>
        <p:nvPicPr>
          <p:cNvPr id="26" name="Picture 25" descr="C:\Users\Radu\Desktop\loc.png">
            <a:extLst>
              <a:ext uri="{FF2B5EF4-FFF2-40B4-BE49-F238E27FC236}">
                <a16:creationId xmlns:a16="http://schemas.microsoft.com/office/drawing/2014/main" id="{3EC88676-A250-D70D-5CA6-A20A99F9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570" y="2689882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6A937C-18E5-CA77-420A-88A0FA99C53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46154" y="2542689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PIATRA NEAM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Ț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itchFamily="34" charset="0"/>
              <a:ea typeface="+mn-ea"/>
              <a:cs typeface="Open Sans Light" pitchFamily="34" charset="0"/>
            </a:endParaRPr>
          </a:p>
        </p:txBody>
      </p:sp>
      <p:pic>
        <p:nvPicPr>
          <p:cNvPr id="28" name="Picture 27" descr="C:\Users\Radu\Desktop\loc.png">
            <a:extLst>
              <a:ext uri="{FF2B5EF4-FFF2-40B4-BE49-F238E27FC236}">
                <a16:creationId xmlns:a16="http://schemas.microsoft.com/office/drawing/2014/main" id="{4ACFABD9-0B90-A19E-4214-064553AB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343" y="2407111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E9AF23-F058-4886-74FA-D22E55F2065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495429" y="2402989"/>
            <a:ext cx="7905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IA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I</a:t>
            </a:r>
          </a:p>
        </p:txBody>
      </p:sp>
      <p:pic>
        <p:nvPicPr>
          <p:cNvPr id="30" name="Picture 29" descr="C:\Users\Radu\Desktop\loc.png">
            <a:extLst>
              <a:ext uri="{FF2B5EF4-FFF2-40B4-BE49-F238E27FC236}">
                <a16:creationId xmlns:a16="http://schemas.microsoft.com/office/drawing/2014/main" id="{060702CA-28B5-6FFB-2C5D-95B6F53EC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483" y="2266020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D8195D9-B9C7-DB33-E1E5-ADEFFA3C711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84304" y="4328626"/>
            <a:ext cx="790575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C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Ă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L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Ă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RA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I</a:t>
            </a:r>
          </a:p>
        </p:txBody>
      </p:sp>
      <p:pic>
        <p:nvPicPr>
          <p:cNvPr id="32" name="Picture 31" descr="C:\Users\Radu\Desktop\loc.png">
            <a:extLst>
              <a:ext uri="{FF2B5EF4-FFF2-40B4-BE49-F238E27FC236}">
                <a16:creationId xmlns:a16="http://schemas.microsoft.com/office/drawing/2014/main" id="{436E1A20-B227-D77C-E3B0-724C98A4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919" y="4192155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84ACA7-06B1-BB88-AC3E-B7DB260FE6F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46179" y="3773001"/>
            <a:ext cx="790575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BUZ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Ă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U</a:t>
            </a:r>
          </a:p>
        </p:txBody>
      </p:sp>
      <p:pic>
        <p:nvPicPr>
          <p:cNvPr id="34" name="Picture 33" descr="C:\Users\Radu\Desktop\loc.png">
            <a:extLst>
              <a:ext uri="{FF2B5EF4-FFF2-40B4-BE49-F238E27FC236}">
                <a16:creationId xmlns:a16="http://schemas.microsoft.com/office/drawing/2014/main" id="{338E10DF-EC04-97C5-A792-73071F20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0233" y="3636295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2E73D8-9A0F-46AE-14CD-B901147A1A8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55654" y="3949214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PLOIE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TI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9187C-8CDF-37AB-6BFE-2A3349FC92E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69904" y="4066689"/>
            <a:ext cx="790575" cy="17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T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Â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RGOVI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TE</a:t>
            </a:r>
          </a:p>
        </p:txBody>
      </p:sp>
      <p:pic>
        <p:nvPicPr>
          <p:cNvPr id="37" name="Picture 36" descr="C:\Users\Radu\Desktop\loc.png">
            <a:extLst>
              <a:ext uri="{FF2B5EF4-FFF2-40B4-BE49-F238E27FC236}">
                <a16:creationId xmlns:a16="http://schemas.microsoft.com/office/drawing/2014/main" id="{5552A070-9778-4133-BC57-B1ECDAE0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132" y="3930155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9ECFF41-BAC3-18EF-0E04-4C4E4601984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03179" y="3793639"/>
            <a:ext cx="7905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R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Â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MNICU V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Â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LCEA</a:t>
            </a:r>
          </a:p>
        </p:txBody>
      </p:sp>
      <p:pic>
        <p:nvPicPr>
          <p:cNvPr id="39" name="Picture 38" descr="C:\Users\Radu\Desktop\loc.png">
            <a:extLst>
              <a:ext uri="{FF2B5EF4-FFF2-40B4-BE49-F238E27FC236}">
                <a16:creationId xmlns:a16="http://schemas.microsoft.com/office/drawing/2014/main" id="{51A00238-48FA-DC00-B745-AAF0AB1D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382" y="3657457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99E7A69-DEB9-41DC-32F0-E5E22630C1B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71504" y="3450739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BRA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OV</a:t>
            </a:r>
          </a:p>
        </p:txBody>
      </p:sp>
      <p:pic>
        <p:nvPicPr>
          <p:cNvPr id="41" name="Picture 40" descr="C:\Users\Radu\Desktop\loc.png">
            <a:extLst>
              <a:ext uri="{FF2B5EF4-FFF2-40B4-BE49-F238E27FC236}">
                <a16:creationId xmlns:a16="http://schemas.microsoft.com/office/drawing/2014/main" id="{6D08EAA1-A285-ADB3-F8B9-C003C080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228" y="3315129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8845838-0499-C696-A13C-7F3CED826CD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78683" y="3081435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ONEȘTI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itchFamily="34" charset="0"/>
              <a:ea typeface="+mn-ea"/>
              <a:cs typeface="Open Sans Light" pitchFamily="34" charset="0"/>
            </a:endParaRPr>
          </a:p>
        </p:txBody>
      </p:sp>
      <p:pic>
        <p:nvPicPr>
          <p:cNvPr id="43" name="Picture 42" descr="C:\Users\Radu\Desktop\loc.png">
            <a:extLst>
              <a:ext uri="{FF2B5EF4-FFF2-40B4-BE49-F238E27FC236}">
                <a16:creationId xmlns:a16="http://schemas.microsoft.com/office/drawing/2014/main" id="{2D04DB73-3BF8-48E1-712C-A438177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059" y="2961979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5908758-A317-4239-7A81-C9A00A0096D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92129" y="3193691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RUPEA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itchFamily="34" charset="0"/>
              <a:ea typeface="+mn-ea"/>
              <a:cs typeface="Open Sans Light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628B41-6D9A-F47D-D9D1-5E7EED80BE3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46337" y="3043532"/>
            <a:ext cx="6731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SIGHI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OARA</a:t>
            </a:r>
          </a:p>
        </p:txBody>
      </p:sp>
      <p:pic>
        <p:nvPicPr>
          <p:cNvPr id="46" name="Picture 45" descr="C:\Users\Radu\Desktop\loc.png">
            <a:extLst>
              <a:ext uri="{FF2B5EF4-FFF2-40B4-BE49-F238E27FC236}">
                <a16:creationId xmlns:a16="http://schemas.microsoft.com/office/drawing/2014/main" id="{5C18DD22-BC0C-F145-0A9B-F78CD33B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744" y="2914785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BD6F50B-D4E5-F5BF-2FF4-D3DFF379BC9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3666" y="2791926"/>
            <a:ext cx="790575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T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Â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RGU MURE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itchFamily="34" charset="0"/>
              <a:ea typeface="+mn-ea"/>
              <a:cs typeface="Open Sans Light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CB57EC-D1D4-6C25-E3C9-9A1FB1474E8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870548" y="3242049"/>
            <a:ext cx="654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SF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ÂNTU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 GHEORGHE</a:t>
            </a:r>
          </a:p>
        </p:txBody>
      </p:sp>
      <p:pic>
        <p:nvPicPr>
          <p:cNvPr id="49" name="Picture 48" descr="C:\Users\Radu\Desktop\loc.png">
            <a:extLst>
              <a:ext uri="{FF2B5EF4-FFF2-40B4-BE49-F238E27FC236}">
                <a16:creationId xmlns:a16="http://schemas.microsoft.com/office/drawing/2014/main" id="{10A5FCD7-4F5F-6B4F-7C2C-6B644A33A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051" y="3140771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56">
            <a:extLst>
              <a:ext uri="{FF2B5EF4-FFF2-40B4-BE49-F238E27FC236}">
                <a16:creationId xmlns:a16="http://schemas.microsoft.com/office/drawing/2014/main" id="{688185C1-0783-9ED8-C728-A6C8C026CEE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87266" y="2945914"/>
            <a:ext cx="79851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AIUD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C633DEB7-4893-9BFD-D027-6240A71064D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75511" y="2970151"/>
            <a:ext cx="676453" cy="18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OD.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S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ECUIESC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itchFamily="34" charset="0"/>
              <a:ea typeface="+mn-ea"/>
              <a:cs typeface="Open Sans Light" pitchFamily="34" charset="0"/>
            </a:endParaRPr>
          </a:p>
        </p:txBody>
      </p:sp>
      <p:pic>
        <p:nvPicPr>
          <p:cNvPr id="52" name="Picture 51" descr="C:\Users\Radu\Desktop\loc.png">
            <a:extLst>
              <a:ext uri="{FF2B5EF4-FFF2-40B4-BE49-F238E27FC236}">
                <a16:creationId xmlns:a16="http://schemas.microsoft.com/office/drawing/2014/main" id="{F2A51343-0A9C-1657-24F8-116502A1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841" y="2846157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B6818D7-8C2A-7710-F46E-4E49D70D96B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69916" y="2649051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GHEORGHENI</a:t>
            </a:r>
          </a:p>
        </p:txBody>
      </p:sp>
      <p:pic>
        <p:nvPicPr>
          <p:cNvPr id="54" name="Picture 53" descr="C:\Users\Radu\Desktop\loc.png">
            <a:extLst>
              <a:ext uri="{FF2B5EF4-FFF2-40B4-BE49-F238E27FC236}">
                <a16:creationId xmlns:a16="http://schemas.microsoft.com/office/drawing/2014/main" id="{40571DAE-48B7-6118-5F28-1726F13A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5048" y="2512910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1FC5CA6-9026-A251-0DCC-B59A8ACC80C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67561" y="2897455"/>
            <a:ext cx="790575" cy="17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M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.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 CIUC</a:t>
            </a:r>
          </a:p>
        </p:txBody>
      </p:sp>
      <p:pic>
        <p:nvPicPr>
          <p:cNvPr id="56" name="Picture 55" descr="C:\Users\Radu\Desktop\loc.png">
            <a:extLst>
              <a:ext uri="{FF2B5EF4-FFF2-40B4-BE49-F238E27FC236}">
                <a16:creationId xmlns:a16="http://schemas.microsoft.com/office/drawing/2014/main" id="{950FF75F-0326-408B-C9B3-EBC67283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303" y="2791860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E49AF4B-65D8-9561-D76D-82B54F26B89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13441" y="2909826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MOINE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Ș</a:t>
            </a: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TI</a:t>
            </a:r>
          </a:p>
        </p:txBody>
      </p:sp>
      <p:pic>
        <p:nvPicPr>
          <p:cNvPr id="58" name="Picture 57" descr="C:\Users\Radu\Desktop\loc.png">
            <a:extLst>
              <a:ext uri="{FF2B5EF4-FFF2-40B4-BE49-F238E27FC236}">
                <a16:creationId xmlns:a16="http://schemas.microsoft.com/office/drawing/2014/main" id="{B0AD3D1E-BDB7-A300-9117-65752684F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7484" y="2799812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C:\Users\Radu\Desktop\loc.png">
            <a:extLst>
              <a:ext uri="{FF2B5EF4-FFF2-40B4-BE49-F238E27FC236}">
                <a16:creationId xmlns:a16="http://schemas.microsoft.com/office/drawing/2014/main" id="{410B0E12-8171-3494-2D75-8B07B78A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907" y="2858612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AF07E3B-B12E-D47A-7280-B8982F57E9C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36629" y="3849201"/>
            <a:ext cx="790575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MIZIL</a:t>
            </a:r>
          </a:p>
        </p:txBody>
      </p:sp>
      <p:pic>
        <p:nvPicPr>
          <p:cNvPr id="61" name="Picture 60" descr="C:\Users\Radu\Desktop\loc.png">
            <a:extLst>
              <a:ext uri="{FF2B5EF4-FFF2-40B4-BE49-F238E27FC236}">
                <a16:creationId xmlns:a16="http://schemas.microsoft.com/office/drawing/2014/main" id="{B522392D-C119-FDDB-F6DB-58066E1B0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818" y="3712852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C:\Users\Radu\Desktop\loc.png">
            <a:extLst>
              <a:ext uri="{FF2B5EF4-FFF2-40B4-BE49-F238E27FC236}">
                <a16:creationId xmlns:a16="http://schemas.microsoft.com/office/drawing/2014/main" id="{7C40921B-6EA3-87DF-DA9B-5EE0CE9D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327" y="3098072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C:\Users\Radu\Desktop\loc.png">
            <a:extLst>
              <a:ext uri="{FF2B5EF4-FFF2-40B4-BE49-F238E27FC236}">
                <a16:creationId xmlns:a16="http://schemas.microsoft.com/office/drawing/2014/main" id="{D80F9726-991C-02CF-7D26-FACEFC7F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753" y="3162216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C:\Users\Radu\Desktop\loc.png">
            <a:extLst>
              <a:ext uri="{FF2B5EF4-FFF2-40B4-BE49-F238E27FC236}">
                <a16:creationId xmlns:a16="http://schemas.microsoft.com/office/drawing/2014/main" id="{74203246-5B15-4178-2248-13F1D651E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528" y="3224868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C:\Users\Radu\Desktop\loc.png">
            <a:extLst>
              <a:ext uri="{FF2B5EF4-FFF2-40B4-BE49-F238E27FC236}">
                <a16:creationId xmlns:a16="http://schemas.microsoft.com/office/drawing/2014/main" id="{27AFA00E-AF96-5B0F-582B-F884B143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016" y="2655304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C:\Users\Radu\Desktop\loc.png">
            <a:extLst>
              <a:ext uri="{FF2B5EF4-FFF2-40B4-BE49-F238E27FC236}">
                <a16:creationId xmlns:a16="http://schemas.microsoft.com/office/drawing/2014/main" id="{E90CEFAE-4FF0-54E9-B8C1-CA7F6241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086" y="3172501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C:\Users\Radu\Desktop\loc.png">
            <a:extLst>
              <a:ext uri="{FF2B5EF4-FFF2-40B4-BE49-F238E27FC236}">
                <a16:creationId xmlns:a16="http://schemas.microsoft.com/office/drawing/2014/main" id="{516714BF-ADED-89F8-F7F1-59789D15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066" y="3797472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C:\Users\Radu\Desktop\loc.png">
            <a:extLst>
              <a:ext uri="{FF2B5EF4-FFF2-40B4-BE49-F238E27FC236}">
                <a16:creationId xmlns:a16="http://schemas.microsoft.com/office/drawing/2014/main" id="{F8C3A37E-568F-A357-D6C2-36417222E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895" y="3263018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56">
            <a:extLst>
              <a:ext uri="{FF2B5EF4-FFF2-40B4-BE49-F238E27FC236}">
                <a16:creationId xmlns:a16="http://schemas.microsoft.com/office/drawing/2014/main" id="{8AE89A43-B31C-4A8F-F5A2-2A18FEEA49E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26392" y="3399962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SIMERIA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itchFamily="34" charset="0"/>
              <a:ea typeface="+mn-ea"/>
              <a:cs typeface="Open Sans Light" pitchFamily="34" charset="0"/>
            </a:endParaRPr>
          </a:p>
        </p:txBody>
      </p:sp>
      <p:pic>
        <p:nvPicPr>
          <p:cNvPr id="4" name="Picture 3" descr="C:\Users\Radu\Desktop\loc.png">
            <a:extLst>
              <a:ext uri="{FF2B5EF4-FFF2-40B4-BE49-F238E27FC236}">
                <a16:creationId xmlns:a16="http://schemas.microsoft.com/office/drawing/2014/main" id="{4C9F5E50-485F-2DEC-3E97-02F576A0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158" y="1869413"/>
            <a:ext cx="202078" cy="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6">
            <a:extLst>
              <a:ext uri="{FF2B5EF4-FFF2-40B4-BE49-F238E27FC236}">
                <a16:creationId xmlns:a16="http://schemas.microsoft.com/office/drawing/2014/main" id="{9C7D7B7E-04C2-1721-126B-11192062E6B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39646" y="1942681"/>
            <a:ext cx="790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S</a:t>
            </a:r>
            <a:r>
              <a:rPr kumimoji="0" lang="ro-RO" altLang="en-US" sz="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34" charset="0"/>
                <a:ea typeface="+mn-ea"/>
                <a:cs typeface="Open Sans Light" pitchFamily="34" charset="0"/>
              </a:rPr>
              <a:t>EINI</a:t>
            </a:r>
            <a:endParaRPr kumimoji="0" lang="en-US" altLang="en-US" sz="5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itchFamily="34" charset="0"/>
              <a:ea typeface="+mn-ea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9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95CA47-DB29-702B-EEED-78FA1FC8B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71" t="21296" r="25729" b="12778"/>
          <a:stretch/>
        </p:blipFill>
        <p:spPr>
          <a:xfrm>
            <a:off x="1168043" y="623887"/>
            <a:ext cx="6807913" cy="56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3B4173-3894-DA24-3A43-1554898E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3" y="2315330"/>
            <a:ext cx="7743103" cy="15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0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2BC4D-7367-168B-7C0A-E0E5B476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352" y="256640"/>
            <a:ext cx="7696200" cy="566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92AAF-7EC7-A088-5251-7A96BA865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50" y="3250561"/>
            <a:ext cx="502963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50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EBC828-5B74-8520-6D26-A8DE1F7A353B}"/>
              </a:ext>
            </a:extLst>
          </p:cNvPr>
          <p:cNvSpPr txBox="1">
            <a:spLocks/>
          </p:cNvSpPr>
          <p:nvPr/>
        </p:nvSpPr>
        <p:spPr>
          <a:xfrm>
            <a:off x="694432" y="1789783"/>
            <a:ext cx="4674522" cy="370747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NECPlatform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 sprijini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B76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01B76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B76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Membre UE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01B76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să dezvolte și să mențină permanent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B76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platforme de Dialog pentru Climă și Energie pe mai multe niveluri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șa cum este prevăzut în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Artic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olul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11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Regulamentului de Guvernanță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Aceste dialoguri vor face auzite vocile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B76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factorilor de decizie și a părților interesate la nivel local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în contextul politicilor naționale energetice și climatice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2039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2039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Durată: 30 luni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(Oct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2022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Mar. 2025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kumimoji="0" lang="en-RO" sz="1800" b="0" i="0" u="none" strike="noStrike" kern="1200" cap="none" spc="0" normalizeH="0" baseline="0" noProof="0" dirty="0">
              <a:ln>
                <a:noFill/>
              </a:ln>
              <a:solidFill>
                <a:srgbClr val="20396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24">
            <a:extLst>
              <a:ext uri="{FF2B5EF4-FFF2-40B4-BE49-F238E27FC236}">
                <a16:creationId xmlns:a16="http://schemas.microsoft.com/office/drawing/2014/main" id="{509B8F0D-B11A-6DD4-7592-36E7A4020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31" y="1605245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50226B3B-5234-3B11-AFB4-8CC47BCF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68" y="1605245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6D971FB-EB10-FF54-5EB1-DBA33450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83" y="2807071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BED66066-5852-0E41-BAAC-14A6758F5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68" y="2807071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48F6243E-F3F6-648C-5B51-99B3CA2C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31" y="4010741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EFDDC947-A94D-8DC3-16B7-02E21340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83" y="4008897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1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EBC828-5B74-8520-6D26-A8DE1F7A353B}"/>
              </a:ext>
            </a:extLst>
          </p:cNvPr>
          <p:cNvSpPr txBox="1">
            <a:spLocks/>
          </p:cNvSpPr>
          <p:nvPr/>
        </p:nvSpPr>
        <p:spPr>
          <a:xfrm>
            <a:off x="694432" y="1960143"/>
            <a:ext cx="4674522" cy="370747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Autoritățile locale:</a:t>
            </a: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 forța motrică a tranziției energetice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Ajută UE să își atingă obiectivele de neutralitate climatică și independență energetică</a:t>
            </a:r>
          </a:p>
          <a:p>
            <a:pPr marR="0" lvl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o-RO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Orașele și regiunile</a:t>
            </a:r>
            <a:r>
              <a:rPr lang="ro-RO" b="1" dirty="0">
                <a:solidFill>
                  <a:srgbClr val="00B050"/>
                </a:solidFill>
              </a:rPr>
              <a:t>:</a:t>
            </a:r>
            <a:r>
              <a:rPr kumimoji="0" lang="ro-RO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lideri ai neutralității climatice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Convenția Primarilor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Misiunea 100 de orașe inteligente și neutre climatic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b="1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Politicile naționale în materie de climă și de energie valorifică rareori acest potențial și oferă sprijin redus pentru tranziția locală 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Aceste discrepanțe au fost semnalate de CE în prima evaluare a Planurilor Naționale privind Energia și Clima ale Statelor Membre</a:t>
            </a:r>
            <a:endParaRPr kumimoji="0" lang="ro-RO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7E74C-B736-5BFA-8514-8C3E4C0B0AC1}"/>
              </a:ext>
            </a:extLst>
          </p:cNvPr>
          <p:cNvSpPr txBox="1"/>
          <p:nvPr/>
        </p:nvSpPr>
        <p:spPr>
          <a:xfrm>
            <a:off x="595618" y="1065233"/>
            <a:ext cx="477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CE NECP</a:t>
            </a:r>
            <a:r>
              <a:rPr lang="ro-RO" sz="28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US" sz="2800" b="1" dirty="0" err="1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atform</a:t>
            </a:r>
            <a:r>
              <a:rPr lang="en-US" sz="28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890172-2A7C-2CCE-C58C-5C7DB79DE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61" y="3666868"/>
            <a:ext cx="1104957" cy="11049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B2E880-BE16-8A8A-CC4F-B8B78102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11" y="1960143"/>
            <a:ext cx="1111307" cy="11049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E4A415-57A6-DE70-D0D1-C9D9B4E36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61" y="2771070"/>
            <a:ext cx="1111307" cy="11049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D639F3-B2BA-6B8C-2370-4ADE0BEE0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61" y="4477795"/>
            <a:ext cx="1111307" cy="11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FEBC828-5B74-8520-6D26-A8DE1F7A353B}"/>
              </a:ext>
            </a:extLst>
          </p:cNvPr>
          <p:cNvSpPr txBox="1">
            <a:spLocks/>
          </p:cNvSpPr>
          <p:nvPr/>
        </p:nvSpPr>
        <p:spPr>
          <a:xfrm>
            <a:off x="694432" y="1960143"/>
            <a:ext cx="4674522" cy="370747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PNIESC 2021-2030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o-RO" sz="1400" i="1" dirty="0">
              <a:solidFill>
                <a:srgbClr val="00B050"/>
              </a:solidFill>
            </a:endParaRP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o-RO" i="1" dirty="0">
                <a:solidFill>
                  <a:srgbClr val="00B050"/>
                </a:solidFill>
              </a:rPr>
              <a:t>Planul Național Integrat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o-RO" i="1" dirty="0">
                <a:solidFill>
                  <a:srgbClr val="00B050"/>
                </a:solidFill>
              </a:rPr>
              <a:t>privind Energia și Schimbările Climatice</a:t>
            </a:r>
            <a:endParaRPr kumimoji="0" lang="ro-RO" i="1" u="none" strike="noStrike" kern="1200" cap="none" spc="0" normalizeH="0" baseline="0" noProof="0" dirty="0">
              <a:ln>
                <a:noFill/>
              </a:ln>
              <a:solidFill>
                <a:srgbClr val="20396F"/>
              </a:solidFill>
              <a:effectLst/>
              <a:uLnTx/>
              <a:uFillTx/>
            </a:endParaRP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endParaRPr kumimoji="0" lang="ro-RO" i="0" u="none" strike="noStrike" kern="1200" cap="none" spc="0" normalizeH="0" baseline="0" noProof="0" dirty="0">
              <a:ln>
                <a:noFill/>
              </a:ln>
              <a:solidFill>
                <a:srgbClr val="20396F"/>
              </a:solidFill>
              <a:effectLst/>
              <a:uLnTx/>
              <a:uFillTx/>
            </a:endParaRP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Ponderea SRE în consumul final de energie 30,7%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Cota EE din surse regenerabile 49,4%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Ponderea RES-T 14,2%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Ponderea RES-H&amp;C 33,0%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Consumul de energie primară -45,1%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ro-RO" i="0" u="none" strike="noStrike" kern="1200" cap="none" spc="0" normalizeH="0" baseline="0" noProof="0" dirty="0">
                <a:ln>
                  <a:noFill/>
                </a:ln>
                <a:solidFill>
                  <a:srgbClr val="20396F"/>
                </a:solidFill>
                <a:effectLst/>
                <a:uLnTx/>
                <a:uFillTx/>
              </a:rPr>
              <a:t>Consumul final de energie -40,4%</a:t>
            </a:r>
            <a:endParaRPr kumimoji="0" lang="ro-RO" sz="1400" i="0" u="none" strike="noStrike" kern="1200" cap="none" spc="0" normalizeH="0" baseline="0" noProof="0" dirty="0">
              <a:ln>
                <a:noFill/>
              </a:ln>
              <a:solidFill>
                <a:srgbClr val="20396F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7E74C-B736-5BFA-8514-8C3E4C0B0AC1}"/>
              </a:ext>
            </a:extLst>
          </p:cNvPr>
          <p:cNvSpPr txBox="1"/>
          <p:nvPr/>
        </p:nvSpPr>
        <p:spPr>
          <a:xfrm>
            <a:off x="595618" y="1065233"/>
            <a:ext cx="477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0396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 SUNTEM?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D4FA5-E28F-44C7-E27C-81564E09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67" y="4194922"/>
            <a:ext cx="1111307" cy="1111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E3F7E-2DA8-CF60-D68D-E9E15468C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61" y="3083615"/>
            <a:ext cx="1111307" cy="1111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7E163C-C110-DA02-7FD7-39DCEBAB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68" y="1960143"/>
            <a:ext cx="1111307" cy="11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53051"/>
      </p:ext>
    </p:extLst>
  </p:cSld>
  <p:clrMapOvr>
    <a:masterClrMapping/>
  </p:clrMapOvr>
</p:sld>
</file>

<file path=ppt/theme/theme1.xml><?xml version="1.0" encoding="utf-8"?>
<a:theme xmlns:a="http://schemas.openxmlformats.org/drawingml/2006/main" name="Modern Swiss">
  <a:themeElements>
    <a:clrScheme name="Custom 3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118E97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Modern Swiss">
      <a:majorFont>
        <a:latin typeface="Arial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NECPlatform">
      <a:dk1>
        <a:srgbClr val="20396F"/>
      </a:dk1>
      <a:lt1>
        <a:srgbClr val="FFFFFF"/>
      </a:lt1>
      <a:dk2>
        <a:srgbClr val="20396F"/>
      </a:dk2>
      <a:lt2>
        <a:srgbClr val="FFFEFE"/>
      </a:lt2>
      <a:accent1>
        <a:srgbClr val="01B761"/>
      </a:accent1>
      <a:accent2>
        <a:srgbClr val="0F1820"/>
      </a:accent2>
      <a:accent3>
        <a:srgbClr val="F0E5EE"/>
      </a:accent3>
      <a:accent4>
        <a:srgbClr val="DFEDCB"/>
      </a:accent4>
      <a:accent5>
        <a:srgbClr val="F0F0F0"/>
      </a:accent5>
      <a:accent6>
        <a:srgbClr val="20396F"/>
      </a:accent6>
      <a:hlink>
        <a:srgbClr val="01B761"/>
      </a:hlink>
      <a:folHlink>
        <a:srgbClr val="01B76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arte_Slidedocs">
  <a:themeElements>
    <a:clrScheme name="Custom 4">
      <a:dk1>
        <a:srgbClr val="2D2D2A"/>
      </a:dk1>
      <a:lt1>
        <a:sysClr val="window" lastClr="FFFFFF"/>
      </a:lt1>
      <a:dk2>
        <a:srgbClr val="696969"/>
      </a:dk2>
      <a:lt2>
        <a:srgbClr val="D1D1D1"/>
      </a:lt2>
      <a:accent1>
        <a:srgbClr val="E7B800"/>
      </a:accent1>
      <a:accent2>
        <a:srgbClr val="86AA00"/>
      </a:accent2>
      <a:accent3>
        <a:srgbClr val="00AFBB"/>
      </a:accent3>
      <a:accent4>
        <a:srgbClr val="2E9FDF"/>
      </a:accent4>
      <a:accent5>
        <a:srgbClr val="FF9E29"/>
      </a:accent5>
      <a:accent6>
        <a:srgbClr val="0F2855"/>
      </a:accent6>
      <a:hlink>
        <a:srgbClr val="64645D"/>
      </a:hlink>
      <a:folHlink>
        <a:srgbClr val="64645D"/>
      </a:folHlink>
    </a:clrScheme>
    <a:fontScheme name="Duarte_SlideDoc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 err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1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Modern Swiss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C1C139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Modern Swiss">
      <a:majorFont>
        <a:latin typeface="Arial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Modern Swiss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C1C139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Modern Swiss">
      <a:majorFont>
        <a:latin typeface="Arial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2240</TotalTime>
  <Words>743</Words>
  <Application>Microsoft Office PowerPoint</Application>
  <PresentationFormat>On-screen Show (4:3)</PresentationFormat>
  <Paragraphs>114</Paragraphs>
  <Slides>17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Corbel</vt:lpstr>
      <vt:lpstr>Georgia</vt:lpstr>
      <vt:lpstr>Microsoft New Tai Lue</vt:lpstr>
      <vt:lpstr>Open Sans</vt:lpstr>
      <vt:lpstr>Open Sans Light</vt:lpstr>
      <vt:lpstr>Open Sans Semibold</vt:lpstr>
      <vt:lpstr>Quicksand Medium</vt:lpstr>
      <vt:lpstr>Quicksand SemiBold</vt:lpstr>
      <vt:lpstr>Wingdings</vt:lpstr>
      <vt:lpstr>Modern Swiss</vt:lpstr>
      <vt:lpstr>Office Theme</vt:lpstr>
      <vt:lpstr>Duarte_Slidedocs</vt:lpstr>
      <vt:lpstr>PNIESC 2030 revizuire Iunie 2023 </vt:lpstr>
      <vt:lpstr>Despre OER</vt:lpstr>
      <vt:lpstr>Despre OER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Leea MIHAILA</dc:creator>
  <cp:lastModifiedBy>mariana tintarean</cp:lastModifiedBy>
  <cp:revision>294</cp:revision>
  <cp:lastPrinted>2014-02-11T23:37:51Z</cp:lastPrinted>
  <dcterms:created xsi:type="dcterms:W3CDTF">2014-02-07T03:47:22Z</dcterms:created>
  <dcterms:modified xsi:type="dcterms:W3CDTF">2023-04-19T15:15:18Z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1166664</vt:lpwstr>
  </property>
  <property fmtid="{D5CDD505-2E9C-101B-9397-08002B2CF9AE}" pid="3" name="NXPowerLiteSettings">
    <vt:lpwstr>F980073804F000</vt:lpwstr>
  </property>
  <property fmtid="{D5CDD505-2E9C-101B-9397-08002B2CF9AE}" pid="4" name="NXPowerLiteVersion">
    <vt:lpwstr>D5.0.2</vt:lpwstr>
  </property>
</Properties>
</file>